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9" r:id="rId1"/>
  </p:sldMasterIdLst>
  <p:notesMasterIdLst>
    <p:notesMasterId r:id="rId90"/>
  </p:notesMasterIdLst>
  <p:sldIdLst>
    <p:sldId id="256" r:id="rId2"/>
    <p:sldId id="257" r:id="rId3"/>
    <p:sldId id="260"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7" r:id="rId32"/>
    <p:sldId id="340" r:id="rId33"/>
    <p:sldId id="341" r:id="rId34"/>
    <p:sldId id="288" r:id="rId35"/>
    <p:sldId id="343" r:id="rId36"/>
    <p:sldId id="289" r:id="rId37"/>
    <p:sldId id="290" r:id="rId38"/>
    <p:sldId id="344" r:id="rId39"/>
    <p:sldId id="342"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4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4765"/>
    <p:restoredTop sz="94719"/>
  </p:normalViewPr>
  <p:slideViewPr>
    <p:cSldViewPr snapToGrid="0" snapToObjects="1">
      <p:cViewPr>
        <p:scale>
          <a:sx n="64" d="100"/>
          <a:sy n="64" d="100"/>
        </p:scale>
        <p:origin x="4232" y="33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90" Type="http://schemas.openxmlformats.org/officeDocument/2006/relationships/notesMaster" Target="notesMasters/notesMaster1.xml"/><Relationship Id="rId91" Type="http://schemas.openxmlformats.org/officeDocument/2006/relationships/presProps" Target="presProps.xml"/><Relationship Id="rId92" Type="http://schemas.openxmlformats.org/officeDocument/2006/relationships/viewProps" Target="viewProps.xml"/><Relationship Id="rId93" Type="http://schemas.openxmlformats.org/officeDocument/2006/relationships/theme" Target="theme/theme1.xml"/><Relationship Id="rId94" Type="http://schemas.openxmlformats.org/officeDocument/2006/relationships/tableStyles" Target="tableStyles.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slide" Target="slides/slide84.xml"/><Relationship Id="rId86" Type="http://schemas.openxmlformats.org/officeDocument/2006/relationships/slide" Target="slides/slide85.xml"/><Relationship Id="rId87" Type="http://schemas.openxmlformats.org/officeDocument/2006/relationships/slide" Target="slides/slide86.xml"/><Relationship Id="rId88" Type="http://schemas.openxmlformats.org/officeDocument/2006/relationships/slide" Target="slides/slide87.xml"/><Relationship Id="rId89"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399"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326972693"/>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9.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0.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3.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4.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6.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8.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3.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6.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7.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0.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3.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4.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5.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6.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7.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4.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5.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6.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7.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8.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9.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0.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2.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3.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4.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5.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6.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7.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Shape 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 name="Shape 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1237715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Shape 1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15" name="Shape 11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Lauren</a:t>
            </a:r>
          </a:p>
        </p:txBody>
      </p:sp>
    </p:spTree>
    <p:extLst>
      <p:ext uri="{BB962C8B-B14F-4D97-AF65-F5344CB8AC3E}">
        <p14:creationId xmlns:p14="http://schemas.microsoft.com/office/powerpoint/2010/main" val="11549456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Louise</a:t>
            </a:r>
          </a:p>
        </p:txBody>
      </p:sp>
    </p:spTree>
    <p:extLst>
      <p:ext uri="{BB962C8B-B14F-4D97-AF65-F5344CB8AC3E}">
        <p14:creationId xmlns:p14="http://schemas.microsoft.com/office/powerpoint/2010/main" val="67224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
        <p:cNvGrpSpPr/>
        <p:nvPr/>
      </p:nvGrpSpPr>
      <p:grpSpPr>
        <a:xfrm>
          <a:off x="0" y="0"/>
          <a:ext cx="0" cy="0"/>
          <a:chOff x="0" y="0"/>
          <a:chExt cx="0" cy="0"/>
        </a:xfrm>
      </p:grpSpPr>
      <p:sp>
        <p:nvSpPr>
          <p:cNvPr id="128" name="Shape 12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9" name="Shape 12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Pablo</a:t>
            </a:r>
          </a:p>
        </p:txBody>
      </p:sp>
    </p:spTree>
    <p:extLst>
      <p:ext uri="{BB962C8B-B14F-4D97-AF65-F5344CB8AC3E}">
        <p14:creationId xmlns:p14="http://schemas.microsoft.com/office/powerpoint/2010/main" val="25856297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Shape 1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6" name="Shape 1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Pablo</a:t>
            </a:r>
          </a:p>
        </p:txBody>
      </p:sp>
    </p:spTree>
    <p:extLst>
      <p:ext uri="{BB962C8B-B14F-4D97-AF65-F5344CB8AC3E}">
        <p14:creationId xmlns:p14="http://schemas.microsoft.com/office/powerpoint/2010/main" val="130850294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1"/>
        <p:cNvGrpSpPr/>
        <p:nvPr/>
      </p:nvGrpSpPr>
      <p:grpSpPr>
        <a:xfrm>
          <a:off x="0" y="0"/>
          <a:ext cx="0" cy="0"/>
          <a:chOff x="0" y="0"/>
          <a:chExt cx="0" cy="0"/>
        </a:xfrm>
      </p:grpSpPr>
      <p:sp>
        <p:nvSpPr>
          <p:cNvPr id="142" name="Shape 14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3" name="Shape 14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Pablo</a:t>
            </a:r>
          </a:p>
        </p:txBody>
      </p:sp>
    </p:spTree>
    <p:extLst>
      <p:ext uri="{BB962C8B-B14F-4D97-AF65-F5344CB8AC3E}">
        <p14:creationId xmlns:p14="http://schemas.microsoft.com/office/powerpoint/2010/main" val="177643452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Shape 14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0" name="Shape 15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Pablo</a:t>
            </a:r>
          </a:p>
        </p:txBody>
      </p:sp>
    </p:spTree>
    <p:extLst>
      <p:ext uri="{BB962C8B-B14F-4D97-AF65-F5344CB8AC3E}">
        <p14:creationId xmlns:p14="http://schemas.microsoft.com/office/powerpoint/2010/main" val="6996785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Shape 15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57" name="Shape 15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Pablo</a:t>
            </a:r>
          </a:p>
        </p:txBody>
      </p:sp>
    </p:spTree>
    <p:extLst>
      <p:ext uri="{BB962C8B-B14F-4D97-AF65-F5344CB8AC3E}">
        <p14:creationId xmlns:p14="http://schemas.microsoft.com/office/powerpoint/2010/main" val="127618407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Shape 1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64" name="Shape 1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Pablo</a:t>
            </a:r>
          </a:p>
        </p:txBody>
      </p:sp>
    </p:spTree>
    <p:extLst>
      <p:ext uri="{BB962C8B-B14F-4D97-AF65-F5344CB8AC3E}">
        <p14:creationId xmlns:p14="http://schemas.microsoft.com/office/powerpoint/2010/main" val="190658274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Shape 17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1" name="Shape 17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Pablo</a:t>
            </a:r>
          </a:p>
        </p:txBody>
      </p:sp>
    </p:spTree>
    <p:extLst>
      <p:ext uri="{BB962C8B-B14F-4D97-AF65-F5344CB8AC3E}">
        <p14:creationId xmlns:p14="http://schemas.microsoft.com/office/powerpoint/2010/main" val="13326647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6"/>
        <p:cNvGrpSpPr/>
        <p:nvPr/>
      </p:nvGrpSpPr>
      <p:grpSpPr>
        <a:xfrm>
          <a:off x="0" y="0"/>
          <a:ext cx="0" cy="0"/>
          <a:chOff x="0" y="0"/>
          <a:chExt cx="0" cy="0"/>
        </a:xfrm>
      </p:grpSpPr>
      <p:sp>
        <p:nvSpPr>
          <p:cNvPr id="177" name="Shape 1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78" name="Shape 1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Pablo</a:t>
            </a:r>
          </a:p>
        </p:txBody>
      </p:sp>
    </p:spTree>
    <p:extLst>
      <p:ext uri="{BB962C8B-B14F-4D97-AF65-F5344CB8AC3E}">
        <p14:creationId xmlns:p14="http://schemas.microsoft.com/office/powerpoint/2010/main" val="1988893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Shape 5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 name="Shape 5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Lauren</a:t>
            </a:r>
          </a:p>
        </p:txBody>
      </p:sp>
    </p:spTree>
    <p:extLst>
      <p:ext uri="{BB962C8B-B14F-4D97-AF65-F5344CB8AC3E}">
        <p14:creationId xmlns:p14="http://schemas.microsoft.com/office/powerpoint/2010/main" val="206931691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Shape 1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85" name="Shape 18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Chris</a:t>
            </a:r>
          </a:p>
        </p:txBody>
      </p:sp>
    </p:spTree>
    <p:extLst>
      <p:ext uri="{BB962C8B-B14F-4D97-AF65-F5344CB8AC3E}">
        <p14:creationId xmlns:p14="http://schemas.microsoft.com/office/powerpoint/2010/main" val="17523578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Shape 19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3" name="Shape 19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Chris</a:t>
            </a:r>
          </a:p>
        </p:txBody>
      </p:sp>
    </p:spTree>
    <p:extLst>
      <p:ext uri="{BB962C8B-B14F-4D97-AF65-F5344CB8AC3E}">
        <p14:creationId xmlns:p14="http://schemas.microsoft.com/office/powerpoint/2010/main" val="128832227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Shape 1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9" name="Shape 1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Lauren</a:t>
            </a:r>
          </a:p>
        </p:txBody>
      </p:sp>
    </p:spTree>
    <p:extLst>
      <p:ext uri="{BB962C8B-B14F-4D97-AF65-F5344CB8AC3E}">
        <p14:creationId xmlns:p14="http://schemas.microsoft.com/office/powerpoint/2010/main" val="19022964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Shape 2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6" name="Shape 2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Louise</a:t>
            </a:r>
          </a:p>
        </p:txBody>
      </p:sp>
    </p:spTree>
    <p:extLst>
      <p:ext uri="{BB962C8B-B14F-4D97-AF65-F5344CB8AC3E}">
        <p14:creationId xmlns:p14="http://schemas.microsoft.com/office/powerpoint/2010/main" val="1598986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Shape 21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3" name="Shape 21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Pablo</a:t>
            </a:r>
          </a:p>
        </p:txBody>
      </p:sp>
    </p:spTree>
    <p:extLst>
      <p:ext uri="{BB962C8B-B14F-4D97-AF65-F5344CB8AC3E}">
        <p14:creationId xmlns:p14="http://schemas.microsoft.com/office/powerpoint/2010/main" val="91396310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Shape 21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9" name="Shape 21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Chris</a:t>
            </a:r>
          </a:p>
        </p:txBody>
      </p:sp>
    </p:spTree>
    <p:extLst>
      <p:ext uri="{BB962C8B-B14F-4D97-AF65-F5344CB8AC3E}">
        <p14:creationId xmlns:p14="http://schemas.microsoft.com/office/powerpoint/2010/main" val="2731151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Shape 2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5" name="Shape 2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Lauren</a:t>
            </a:r>
          </a:p>
        </p:txBody>
      </p:sp>
    </p:spTree>
    <p:extLst>
      <p:ext uri="{BB962C8B-B14F-4D97-AF65-F5344CB8AC3E}">
        <p14:creationId xmlns:p14="http://schemas.microsoft.com/office/powerpoint/2010/main" val="161063260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Shape 23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1" name="Shape 23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dirty="0"/>
          </a:p>
        </p:txBody>
      </p:sp>
    </p:spTree>
    <p:extLst>
      <p:ext uri="{BB962C8B-B14F-4D97-AF65-F5344CB8AC3E}">
        <p14:creationId xmlns:p14="http://schemas.microsoft.com/office/powerpoint/2010/main" val="8707545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Shape 2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0" name="Shape 2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81852094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Louise</a:t>
            </a:r>
          </a:p>
        </p:txBody>
      </p:sp>
    </p:spTree>
    <p:extLst>
      <p:ext uri="{BB962C8B-B14F-4D97-AF65-F5344CB8AC3E}">
        <p14:creationId xmlns:p14="http://schemas.microsoft.com/office/powerpoint/2010/main" val="8942753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
        <p:cNvGrpSpPr/>
        <p:nvPr/>
      </p:nvGrpSpPr>
      <p:grpSpPr>
        <a:xfrm>
          <a:off x="0" y="0"/>
          <a:ext cx="0" cy="0"/>
          <a:chOff x="0" y="0"/>
          <a:chExt cx="0" cy="0"/>
        </a:xfrm>
      </p:grpSpPr>
      <p:sp>
        <p:nvSpPr>
          <p:cNvPr id="76" name="Shape 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7" name="Shape 7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Pablo</a:t>
            </a:r>
          </a:p>
        </p:txBody>
      </p:sp>
    </p:spTree>
    <p:extLst>
      <p:ext uri="{BB962C8B-B14F-4D97-AF65-F5344CB8AC3E}">
        <p14:creationId xmlns:p14="http://schemas.microsoft.com/office/powerpoint/2010/main" val="16557024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52" name="Shape 25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Louise</a:t>
            </a:r>
          </a:p>
        </p:txBody>
      </p:sp>
    </p:spTree>
    <p:extLst>
      <p:ext uri="{BB962C8B-B14F-4D97-AF65-F5344CB8AC3E}">
        <p14:creationId xmlns:p14="http://schemas.microsoft.com/office/powerpoint/2010/main" val="2692891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Shape 2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4" name="Shape 2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425856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Shape 26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69" name="Shape 26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61023592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Shape 5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2" name="Shape 5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16134816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Shape 27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76" name="Shape 27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461879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Shape 28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82" name="Shape 28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5600554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Shape 1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22" name="Shape 12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Louise</a:t>
            </a:r>
          </a:p>
        </p:txBody>
      </p:sp>
    </p:spTree>
    <p:extLst>
      <p:ext uri="{BB962C8B-B14F-4D97-AF65-F5344CB8AC3E}">
        <p14:creationId xmlns:p14="http://schemas.microsoft.com/office/powerpoint/2010/main" val="8385208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2"/>
        <p:cNvGrpSpPr/>
        <p:nvPr/>
      </p:nvGrpSpPr>
      <p:grpSpPr>
        <a:xfrm>
          <a:off x="0" y="0"/>
          <a:ext cx="0" cy="0"/>
          <a:chOff x="0" y="0"/>
          <a:chExt cx="0" cy="0"/>
        </a:xfrm>
      </p:grpSpPr>
      <p:sp>
        <p:nvSpPr>
          <p:cNvPr id="293" name="Shape 29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94" name="Shape 29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30411750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Shape 2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0" name="Shape 3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179306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Shape 30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6" name="Shape 30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608101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
        <p:cNvGrpSpPr/>
        <p:nvPr/>
      </p:nvGrpSpPr>
      <p:grpSpPr>
        <a:xfrm>
          <a:off x="0" y="0"/>
          <a:ext cx="0" cy="0"/>
          <a:chOff x="0" y="0"/>
          <a:chExt cx="0" cy="0"/>
        </a:xfrm>
      </p:grpSpPr>
      <p:sp>
        <p:nvSpPr>
          <p:cNvPr id="63" name="Shape 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4" name="Shape 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r>
              <a:rPr lang="en"/>
              <a:t>Louise</a:t>
            </a:r>
          </a:p>
        </p:txBody>
      </p:sp>
    </p:spTree>
    <p:extLst>
      <p:ext uri="{BB962C8B-B14F-4D97-AF65-F5344CB8AC3E}">
        <p14:creationId xmlns:p14="http://schemas.microsoft.com/office/powerpoint/2010/main" val="51169362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Shape 31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2" name="Shape 31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02735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Shape 3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18" name="Shape 3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708447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Shape 3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24" name="Shape 3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799736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Shape 3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0" name="Shape 3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76012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Shape 33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36" name="Shape 33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568617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0"/>
        <p:cNvGrpSpPr/>
        <p:nvPr/>
      </p:nvGrpSpPr>
      <p:grpSpPr>
        <a:xfrm>
          <a:off x="0" y="0"/>
          <a:ext cx="0" cy="0"/>
          <a:chOff x="0" y="0"/>
          <a:chExt cx="0" cy="0"/>
        </a:xfrm>
      </p:grpSpPr>
      <p:sp>
        <p:nvSpPr>
          <p:cNvPr id="341" name="Shape 34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2" name="Shape 34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2147826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Shape 3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48" name="Shape 3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88934147"/>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Shape 35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54" name="Shape 35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570581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8"/>
        <p:cNvGrpSpPr/>
        <p:nvPr/>
      </p:nvGrpSpPr>
      <p:grpSpPr>
        <a:xfrm>
          <a:off x="0" y="0"/>
          <a:ext cx="0" cy="0"/>
          <a:chOff x="0" y="0"/>
          <a:chExt cx="0" cy="0"/>
        </a:xfrm>
      </p:grpSpPr>
      <p:sp>
        <p:nvSpPr>
          <p:cNvPr id="359" name="Shape 3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0" name="Shape 3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327793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Shape 3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66" name="Shape 36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46163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Shape 6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70" name="Shape 7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1510249594"/>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0"/>
        <p:cNvGrpSpPr/>
        <p:nvPr/>
      </p:nvGrpSpPr>
      <p:grpSpPr>
        <a:xfrm>
          <a:off x="0" y="0"/>
          <a:ext cx="0" cy="0"/>
          <a:chOff x="0" y="0"/>
          <a:chExt cx="0" cy="0"/>
        </a:xfrm>
      </p:grpSpPr>
      <p:sp>
        <p:nvSpPr>
          <p:cNvPr id="371" name="Shape 3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2" name="Shape 3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897989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Shape 37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78" name="Shape 37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9082812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Shape 38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4" name="Shape 38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5307661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Shape 39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92" name="Shape 39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142830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Shape 39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0" name="Shape 40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8440025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6"/>
        <p:cNvGrpSpPr/>
        <p:nvPr/>
      </p:nvGrpSpPr>
      <p:grpSpPr>
        <a:xfrm>
          <a:off x="0" y="0"/>
          <a:ext cx="0" cy="0"/>
          <a:chOff x="0" y="0"/>
          <a:chExt cx="0" cy="0"/>
        </a:xfrm>
      </p:grpSpPr>
      <p:sp>
        <p:nvSpPr>
          <p:cNvPr id="407" name="Shape 40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08" name="Shape 40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9258841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Shape 4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16" name="Shape 4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24789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Shape 42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24" name="Shape 42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883928513"/>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Shape 4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32" name="Shape 4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4213169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8"/>
        <p:cNvGrpSpPr/>
        <p:nvPr/>
      </p:nvGrpSpPr>
      <p:grpSpPr>
        <a:xfrm>
          <a:off x="0" y="0"/>
          <a:ext cx="0" cy="0"/>
          <a:chOff x="0" y="0"/>
          <a:chExt cx="0" cy="0"/>
        </a:xfrm>
      </p:grpSpPr>
      <p:sp>
        <p:nvSpPr>
          <p:cNvPr id="439" name="Shape 43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0" name="Shape 44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37010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Shape 8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3" name="Shape 8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Chris</a:t>
            </a:r>
          </a:p>
        </p:txBody>
      </p:sp>
    </p:spTree>
    <p:extLst>
      <p:ext uri="{BB962C8B-B14F-4D97-AF65-F5344CB8AC3E}">
        <p14:creationId xmlns:p14="http://schemas.microsoft.com/office/powerpoint/2010/main" val="29823142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Shape 44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48" name="Shape 44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852723513"/>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Shape 45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56" name="Shape 45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1201491"/>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Shape 46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64" name="Shape 46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20474393"/>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0"/>
        <p:cNvGrpSpPr/>
        <p:nvPr/>
      </p:nvGrpSpPr>
      <p:grpSpPr>
        <a:xfrm>
          <a:off x="0" y="0"/>
          <a:ext cx="0" cy="0"/>
          <a:chOff x="0" y="0"/>
          <a:chExt cx="0" cy="0"/>
        </a:xfrm>
      </p:grpSpPr>
      <p:sp>
        <p:nvSpPr>
          <p:cNvPr id="471" name="Shape 4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72" name="Shape 47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10169678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Shape 47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0" name="Shape 48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06873253"/>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Shape 4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88" name="Shape 4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238097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4"/>
        <p:cNvGrpSpPr/>
        <p:nvPr/>
      </p:nvGrpSpPr>
      <p:grpSpPr>
        <a:xfrm>
          <a:off x="0" y="0"/>
          <a:ext cx="0" cy="0"/>
          <a:chOff x="0" y="0"/>
          <a:chExt cx="0" cy="0"/>
        </a:xfrm>
      </p:grpSpPr>
      <p:sp>
        <p:nvSpPr>
          <p:cNvPr id="495" name="Shape 49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496" name="Shape 49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27154232"/>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Shape 5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04" name="Shape 50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332813170"/>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6"/>
        <p:cNvGrpSpPr/>
        <p:nvPr/>
      </p:nvGrpSpPr>
      <p:grpSpPr>
        <a:xfrm>
          <a:off x="0" y="0"/>
          <a:ext cx="0" cy="0"/>
          <a:chOff x="0" y="0"/>
          <a:chExt cx="0" cy="0"/>
        </a:xfrm>
      </p:grpSpPr>
      <p:sp>
        <p:nvSpPr>
          <p:cNvPr id="517" name="Shape 51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18" name="Shape 51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837264818"/>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Shape 52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25" name="Shape 52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5969409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Shape 9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1" name="Shape 9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r>
              <a:rPr lang="en"/>
              <a:t>Lauren</a:t>
            </a:r>
          </a:p>
        </p:txBody>
      </p:sp>
    </p:spTree>
    <p:extLst>
      <p:ext uri="{BB962C8B-B14F-4D97-AF65-F5344CB8AC3E}">
        <p14:creationId xmlns:p14="http://schemas.microsoft.com/office/powerpoint/2010/main" val="14879510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Shape 53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2" name="Shape 53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53646426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Shape 53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39" name="Shape 53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21860217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Shape 5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46" name="Shape 54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49512975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Shape 55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53" name="Shape 55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46592932"/>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Shape 5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0" name="Shape 56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62366501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5"/>
        <p:cNvGrpSpPr/>
        <p:nvPr/>
      </p:nvGrpSpPr>
      <p:grpSpPr>
        <a:xfrm>
          <a:off x="0" y="0"/>
          <a:ext cx="0" cy="0"/>
          <a:chOff x="0" y="0"/>
          <a:chExt cx="0" cy="0"/>
        </a:xfrm>
      </p:grpSpPr>
      <p:sp>
        <p:nvSpPr>
          <p:cNvPr id="566" name="Shape 56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67" name="Shape 56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0226098"/>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Shape 57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74" name="Shape 574"/>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40881261"/>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9"/>
        <p:cNvGrpSpPr/>
        <p:nvPr/>
      </p:nvGrpSpPr>
      <p:grpSpPr>
        <a:xfrm>
          <a:off x="0" y="0"/>
          <a:ext cx="0" cy="0"/>
          <a:chOff x="0" y="0"/>
          <a:chExt cx="0" cy="0"/>
        </a:xfrm>
      </p:grpSpPr>
      <p:sp>
        <p:nvSpPr>
          <p:cNvPr id="580" name="Shape 5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1" name="Shape 581"/>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484679032"/>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6"/>
        <p:cNvGrpSpPr/>
        <p:nvPr/>
      </p:nvGrpSpPr>
      <p:grpSpPr>
        <a:xfrm>
          <a:off x="0" y="0"/>
          <a:ext cx="0" cy="0"/>
          <a:chOff x="0" y="0"/>
          <a:chExt cx="0" cy="0"/>
        </a:xfrm>
      </p:grpSpPr>
      <p:sp>
        <p:nvSpPr>
          <p:cNvPr id="587" name="Shape 587"/>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88" name="Shape 588"/>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595017753"/>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Shape 5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595" name="Shape 595"/>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7951423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Shape 9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99" name="Shape 9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a:spcBef>
                <a:spcPts val="0"/>
              </a:spcBef>
              <a:buClr>
                <a:schemeClr val="dk1"/>
              </a:buClr>
              <a:buSzPct val="100000"/>
              <a:buFont typeface="Arial"/>
              <a:buNone/>
            </a:pPr>
            <a:r>
              <a:rPr lang="en">
                <a:solidFill>
                  <a:schemeClr val="dk1"/>
                </a:solidFill>
              </a:rPr>
              <a:t>Lauren</a:t>
            </a:r>
          </a:p>
        </p:txBody>
      </p:sp>
    </p:spTree>
    <p:extLst>
      <p:ext uri="{BB962C8B-B14F-4D97-AF65-F5344CB8AC3E}">
        <p14:creationId xmlns:p14="http://schemas.microsoft.com/office/powerpoint/2010/main" val="1128364627"/>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Shape 6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2" name="Shape 602"/>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91063104"/>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Shape 6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09" name="Shape 609"/>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207732470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Shape 61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16" name="Shape 616"/>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954734884"/>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Shape 62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23" name="Shape 623"/>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436358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Shape 62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30" name="Shape 630"/>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023246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Shape 10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07" name="Shape 107"/>
          <p:cNvSpPr txBox="1">
            <a:spLocks noGrp="1"/>
          </p:cNvSpPr>
          <p:nvPr>
            <p:ph type="body" idx="1"/>
          </p:nvPr>
        </p:nvSpPr>
        <p:spPr>
          <a:xfrm>
            <a:off x="685800" y="4343400"/>
            <a:ext cx="5486399" cy="4114800"/>
          </a:xfrm>
          <a:prstGeom prst="rect">
            <a:avLst/>
          </a:prstGeom>
        </p:spPr>
        <p:txBody>
          <a:bodyPr lIns="91425" tIns="91425" rIns="91425" bIns="91425" anchor="t" anchorCtr="0">
            <a:noAutofit/>
          </a:bodyPr>
          <a:lstStyle/>
          <a:p>
            <a:pPr lvl="0" rtl="0">
              <a:spcBef>
                <a:spcPts val="0"/>
              </a:spcBef>
              <a:buClr>
                <a:schemeClr val="dk1"/>
              </a:buClr>
              <a:buSzPct val="100000"/>
              <a:buFont typeface="Arial"/>
              <a:buNone/>
            </a:pPr>
            <a:r>
              <a:rPr lang="en">
                <a:solidFill>
                  <a:schemeClr val="dk1"/>
                </a:solidFill>
              </a:rPr>
              <a:t>Lauren</a:t>
            </a:r>
          </a:p>
        </p:txBody>
      </p:sp>
    </p:spTree>
    <p:extLst>
      <p:ext uri="{BB962C8B-B14F-4D97-AF65-F5344CB8AC3E}">
        <p14:creationId xmlns:p14="http://schemas.microsoft.com/office/powerpoint/2010/main" val="54668233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Shape 9"/>
        <p:cNvGrpSpPr/>
        <p:nvPr/>
      </p:nvGrpSpPr>
      <p:grpSpPr>
        <a:xfrm>
          <a:off x="0" y="0"/>
          <a:ext cx="0" cy="0"/>
          <a:chOff x="0" y="0"/>
          <a:chExt cx="0" cy="0"/>
        </a:xfrm>
      </p:grpSpPr>
      <p:sp>
        <p:nvSpPr>
          <p:cNvPr id="10" name="Shape 10"/>
          <p:cNvSpPr txBox="1">
            <a:spLocks noGrp="1"/>
          </p:cNvSpPr>
          <p:nvPr>
            <p:ph type="ctrTitle"/>
          </p:nvPr>
        </p:nvSpPr>
        <p:spPr>
          <a:xfrm>
            <a:off x="311708" y="744575"/>
            <a:ext cx="8520600" cy="2052600"/>
          </a:xfrm>
          <a:prstGeom prst="rect">
            <a:avLst/>
          </a:prstGeom>
        </p:spPr>
        <p:txBody>
          <a:bodyPr lIns="91425" tIns="91425" rIns="91425" bIns="91425" anchor="b" anchorCtr="0"/>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a:endParaRPr/>
          </a:p>
        </p:txBody>
      </p:sp>
      <p:sp>
        <p:nvSpPr>
          <p:cNvPr id="11" name="Shape 11"/>
          <p:cNvSpPr txBox="1">
            <a:spLocks noGrp="1"/>
          </p:cNvSpPr>
          <p:nvPr>
            <p:ph type="subTitle" idx="1"/>
          </p:nvPr>
        </p:nvSpPr>
        <p:spPr>
          <a:xfrm>
            <a:off x="311700" y="2834125"/>
            <a:ext cx="8520600" cy="7926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a:endParaRPr/>
          </a:p>
        </p:txBody>
      </p:sp>
      <p:sp>
        <p:nvSpPr>
          <p:cNvPr id="12" name="Shape 12"/>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spTree>
      <p:nvGrpSpPr>
        <p:cNvPr id="1" name="Shape 44"/>
        <p:cNvGrpSpPr/>
        <p:nvPr/>
      </p:nvGrpSpPr>
      <p:grpSpPr>
        <a:xfrm>
          <a:off x="0" y="0"/>
          <a:ext cx="0" cy="0"/>
          <a:chOff x="0" y="0"/>
          <a:chExt cx="0" cy="0"/>
        </a:xfrm>
      </p:grpSpPr>
      <p:sp>
        <p:nvSpPr>
          <p:cNvPr id="45" name="Shape 45"/>
          <p:cNvSpPr txBox="1">
            <a:spLocks noGrp="1"/>
          </p:cNvSpPr>
          <p:nvPr>
            <p:ph type="title"/>
          </p:nvPr>
        </p:nvSpPr>
        <p:spPr>
          <a:xfrm>
            <a:off x="311700" y="1106125"/>
            <a:ext cx="8520600" cy="1963500"/>
          </a:xfrm>
          <a:prstGeom prst="rect">
            <a:avLst/>
          </a:prstGeom>
        </p:spPr>
        <p:txBody>
          <a:bodyPr lIns="91425" tIns="91425" rIns="91425" bIns="91425" anchor="b" anchorCtr="0"/>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a:endParaRPr/>
          </a:p>
        </p:txBody>
      </p:sp>
      <p:sp>
        <p:nvSpPr>
          <p:cNvPr id="46" name="Shape 46"/>
          <p:cNvSpPr txBox="1">
            <a:spLocks noGrp="1"/>
          </p:cNvSpPr>
          <p:nvPr>
            <p:ph type="body" idx="1"/>
          </p:nvPr>
        </p:nvSpPr>
        <p:spPr>
          <a:xfrm>
            <a:off x="311700" y="3152225"/>
            <a:ext cx="8520600" cy="1300800"/>
          </a:xfrm>
          <a:prstGeom prst="rect">
            <a:avLst/>
          </a:prstGeom>
        </p:spPr>
        <p:txBody>
          <a:bodyPr lIns="91425" tIns="91425" rIns="91425" bIns="91425" anchor="t" anchorCtr="0"/>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a:endParaRPr/>
          </a:p>
        </p:txBody>
      </p:sp>
      <p:sp>
        <p:nvSpPr>
          <p:cNvPr id="47" name="Shape 4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48"/>
        <p:cNvGrpSpPr/>
        <p:nvPr/>
      </p:nvGrpSpPr>
      <p:grpSpPr>
        <a:xfrm>
          <a:off x="0" y="0"/>
          <a:ext cx="0" cy="0"/>
          <a:chOff x="0" y="0"/>
          <a:chExt cx="0" cy="0"/>
        </a:xfrm>
      </p:grpSpPr>
      <p:sp>
        <p:nvSpPr>
          <p:cNvPr id="49" name="Shape 4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Shape 13"/>
        <p:cNvGrpSpPr/>
        <p:nvPr/>
      </p:nvGrpSpPr>
      <p:grpSpPr>
        <a:xfrm>
          <a:off x="0" y="0"/>
          <a:ext cx="0" cy="0"/>
          <a:chOff x="0" y="0"/>
          <a:chExt cx="0" cy="0"/>
        </a:xfrm>
      </p:grpSpPr>
      <p:sp>
        <p:nvSpPr>
          <p:cNvPr id="14" name="Shape 14"/>
          <p:cNvSpPr txBox="1">
            <a:spLocks noGrp="1"/>
          </p:cNvSpPr>
          <p:nvPr>
            <p:ph type="title"/>
          </p:nvPr>
        </p:nvSpPr>
        <p:spPr>
          <a:xfrm>
            <a:off x="311700" y="2150850"/>
            <a:ext cx="8520600" cy="841800"/>
          </a:xfrm>
          <a:prstGeom prst="rect">
            <a:avLst/>
          </a:prstGeom>
        </p:spPr>
        <p:txBody>
          <a:bodyPr lIns="91425" tIns="91425" rIns="91425" bIns="91425" anchor="ctr" anchorCtr="0"/>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a:endParaRPr/>
          </a:p>
        </p:txBody>
      </p:sp>
      <p:sp>
        <p:nvSpPr>
          <p:cNvPr id="15" name="Shape 15"/>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6"/>
        <p:cNvGrpSpPr/>
        <p:nvPr/>
      </p:nvGrpSpPr>
      <p:grpSpPr>
        <a:xfrm>
          <a:off x="0" y="0"/>
          <a:ext cx="0" cy="0"/>
          <a:chOff x="0" y="0"/>
          <a:chExt cx="0" cy="0"/>
        </a:xfrm>
      </p:grpSpPr>
      <p:sp>
        <p:nvSpPr>
          <p:cNvPr id="17" name="Shape 17"/>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8" name="Shape 18"/>
          <p:cNvSpPr txBox="1">
            <a:spLocks noGrp="1"/>
          </p:cNvSpPr>
          <p:nvPr>
            <p:ph type="body" idx="1"/>
          </p:nvPr>
        </p:nvSpPr>
        <p:spPr>
          <a:xfrm>
            <a:off x="311700" y="1152475"/>
            <a:ext cx="8520600" cy="34164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19" name="Shape 19"/>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20"/>
        <p:cNvGrpSpPr/>
        <p:nvPr/>
      </p:nvGrpSpPr>
      <p:grpSpPr>
        <a:xfrm>
          <a:off x="0" y="0"/>
          <a:ext cx="0" cy="0"/>
          <a:chOff x="0" y="0"/>
          <a:chExt cx="0" cy="0"/>
        </a:xfrm>
      </p:grpSpPr>
      <p:sp>
        <p:nvSpPr>
          <p:cNvPr id="21" name="Shape 21"/>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2" name="Shape 22"/>
          <p:cNvSpPr txBox="1">
            <a:spLocks noGrp="1"/>
          </p:cNvSpPr>
          <p:nvPr>
            <p:ph type="body" idx="1"/>
          </p:nvPr>
        </p:nvSpPr>
        <p:spPr>
          <a:xfrm>
            <a:off x="3117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3" name="Shape 23"/>
          <p:cNvSpPr txBox="1">
            <a:spLocks noGrp="1"/>
          </p:cNvSpPr>
          <p:nvPr>
            <p:ph type="body" idx="2"/>
          </p:nvPr>
        </p:nvSpPr>
        <p:spPr>
          <a:xfrm>
            <a:off x="4832400" y="1152475"/>
            <a:ext cx="3999900" cy="3416400"/>
          </a:xfrm>
          <a:prstGeom prst="rect">
            <a:avLst/>
          </a:prstGeom>
        </p:spPr>
        <p:txBody>
          <a:bodyPr lIns="91425" tIns="91425" rIns="91425" bIns="91425" anchor="t" anchorCtr="0"/>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24" name="Shape 2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25"/>
        <p:cNvGrpSpPr/>
        <p:nvPr/>
      </p:nvGrpSpPr>
      <p:grpSpPr>
        <a:xfrm>
          <a:off x="0" y="0"/>
          <a:ext cx="0" cy="0"/>
          <a:chOff x="0" y="0"/>
          <a:chExt cx="0" cy="0"/>
        </a:xfrm>
      </p:grpSpPr>
      <p:sp>
        <p:nvSpPr>
          <p:cNvPr id="26" name="Shape 26"/>
          <p:cNvSpPr txBox="1">
            <a:spLocks noGrp="1"/>
          </p:cNvSpPr>
          <p:nvPr>
            <p:ph type="title"/>
          </p:nvPr>
        </p:nvSpPr>
        <p:spPr>
          <a:xfrm>
            <a:off x="311700" y="445025"/>
            <a:ext cx="8520600" cy="572700"/>
          </a:xfrm>
          <a:prstGeom prst="rect">
            <a:avLst/>
          </a:prstGeom>
        </p:spPr>
        <p:txBody>
          <a:bodyPr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7" name="Shape 27"/>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28"/>
        <p:cNvGrpSpPr/>
        <p:nvPr/>
      </p:nvGrpSpPr>
      <p:grpSpPr>
        <a:xfrm>
          <a:off x="0" y="0"/>
          <a:ext cx="0" cy="0"/>
          <a:chOff x="0" y="0"/>
          <a:chExt cx="0" cy="0"/>
        </a:xfrm>
      </p:grpSpPr>
      <p:sp>
        <p:nvSpPr>
          <p:cNvPr id="29" name="Shape 29"/>
          <p:cNvSpPr txBox="1">
            <a:spLocks noGrp="1"/>
          </p:cNvSpPr>
          <p:nvPr>
            <p:ph type="title"/>
          </p:nvPr>
        </p:nvSpPr>
        <p:spPr>
          <a:xfrm>
            <a:off x="311700" y="555600"/>
            <a:ext cx="2808000" cy="755700"/>
          </a:xfrm>
          <a:prstGeom prst="rect">
            <a:avLst/>
          </a:prstGeom>
        </p:spPr>
        <p:txBody>
          <a:bodyPr lIns="91425" tIns="91425" rIns="91425" bIns="91425" anchor="b" anchorCtr="0"/>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a:endParaRPr/>
          </a:p>
        </p:txBody>
      </p:sp>
      <p:sp>
        <p:nvSpPr>
          <p:cNvPr id="30" name="Shape 30"/>
          <p:cNvSpPr txBox="1">
            <a:spLocks noGrp="1"/>
          </p:cNvSpPr>
          <p:nvPr>
            <p:ph type="body" idx="1"/>
          </p:nvPr>
        </p:nvSpPr>
        <p:spPr>
          <a:xfrm>
            <a:off x="311700" y="1389600"/>
            <a:ext cx="2808000" cy="3179400"/>
          </a:xfrm>
          <a:prstGeom prst="rect">
            <a:avLst/>
          </a:prstGeom>
        </p:spPr>
        <p:txBody>
          <a:bodyPr lIns="91425" tIns="91425" rIns="91425" bIns="91425" anchor="t" anchorCtr="0"/>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a:endParaRPr/>
          </a:p>
        </p:txBody>
      </p:sp>
      <p:sp>
        <p:nvSpPr>
          <p:cNvPr id="31" name="Shape 31"/>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spTree>
      <p:nvGrpSpPr>
        <p:cNvPr id="1" name="Shape 32"/>
        <p:cNvGrpSpPr/>
        <p:nvPr/>
      </p:nvGrpSpPr>
      <p:grpSpPr>
        <a:xfrm>
          <a:off x="0" y="0"/>
          <a:ext cx="0" cy="0"/>
          <a:chOff x="0" y="0"/>
          <a:chExt cx="0" cy="0"/>
        </a:xfrm>
      </p:grpSpPr>
      <p:sp>
        <p:nvSpPr>
          <p:cNvPr id="33" name="Shape 33"/>
          <p:cNvSpPr txBox="1">
            <a:spLocks noGrp="1"/>
          </p:cNvSpPr>
          <p:nvPr>
            <p:ph type="title"/>
          </p:nvPr>
        </p:nvSpPr>
        <p:spPr>
          <a:xfrm>
            <a:off x="490250" y="450150"/>
            <a:ext cx="6367800" cy="4090800"/>
          </a:xfrm>
          <a:prstGeom prst="rect">
            <a:avLst/>
          </a:prstGeom>
        </p:spPr>
        <p:txBody>
          <a:bodyPr lIns="91425" tIns="91425" rIns="91425" bIns="91425" anchor="ctr" anchorCtr="0"/>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a:endParaRPr/>
          </a:p>
        </p:txBody>
      </p:sp>
      <p:sp>
        <p:nvSpPr>
          <p:cNvPr id="34" name="Shape 34"/>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lIns="91425" tIns="91425" rIns="91425" bIns="91425" anchor="ctr" anchorCtr="0">
            <a:noAutofit/>
          </a:bodyPr>
          <a:lstStyle/>
          <a:p>
            <a:pPr lvl="0">
              <a:spcBef>
                <a:spcPts val="0"/>
              </a:spcBef>
              <a:buNone/>
            </a:pPr>
            <a:endParaRPr/>
          </a:p>
        </p:txBody>
      </p:sp>
      <p:sp>
        <p:nvSpPr>
          <p:cNvPr id="37" name="Shape 37"/>
          <p:cNvSpPr txBox="1">
            <a:spLocks noGrp="1"/>
          </p:cNvSpPr>
          <p:nvPr>
            <p:ph type="title"/>
          </p:nvPr>
        </p:nvSpPr>
        <p:spPr>
          <a:xfrm>
            <a:off x="265500" y="1233175"/>
            <a:ext cx="4045200" cy="1482300"/>
          </a:xfrm>
          <a:prstGeom prst="rect">
            <a:avLst/>
          </a:prstGeom>
        </p:spPr>
        <p:txBody>
          <a:bodyPr lIns="91425" tIns="91425" rIns="91425" bIns="91425" anchor="b" anchorCtr="0"/>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a:endParaRPr/>
          </a:p>
        </p:txBody>
      </p:sp>
      <p:sp>
        <p:nvSpPr>
          <p:cNvPr id="38" name="Shape 38"/>
          <p:cNvSpPr txBox="1">
            <a:spLocks noGrp="1"/>
          </p:cNvSpPr>
          <p:nvPr>
            <p:ph type="subTitle" idx="1"/>
          </p:nvPr>
        </p:nvSpPr>
        <p:spPr>
          <a:xfrm>
            <a:off x="265500" y="2803075"/>
            <a:ext cx="4045200" cy="1235100"/>
          </a:xfrm>
          <a:prstGeom prst="rect">
            <a:avLst/>
          </a:prstGeom>
        </p:spPr>
        <p:txBody>
          <a:bodyPr lIns="91425" tIns="91425" rIns="91425" bIns="91425" anchor="t" anchorCtr="0"/>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a:endParaRPr/>
          </a:p>
        </p:txBody>
      </p:sp>
      <p:sp>
        <p:nvSpPr>
          <p:cNvPr id="39" name="Shape 39"/>
          <p:cNvSpPr txBox="1">
            <a:spLocks noGrp="1"/>
          </p:cNvSpPr>
          <p:nvPr>
            <p:ph type="body" idx="2"/>
          </p:nvPr>
        </p:nvSpPr>
        <p:spPr>
          <a:xfrm>
            <a:off x="4939500" y="724075"/>
            <a:ext cx="3837000" cy="3695100"/>
          </a:xfrm>
          <a:prstGeom prst="rect">
            <a:avLst/>
          </a:prstGeom>
        </p:spPr>
        <p:txBody>
          <a:bodyPr lIns="91425" tIns="91425" rIns="91425" bIns="91425" anchor="ctr"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40" name="Shape 40"/>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41"/>
        <p:cNvGrpSpPr/>
        <p:nvPr/>
      </p:nvGrpSpPr>
      <p:grpSpPr>
        <a:xfrm>
          <a:off x="0" y="0"/>
          <a:ext cx="0" cy="0"/>
          <a:chOff x="0" y="0"/>
          <a:chExt cx="0" cy="0"/>
        </a:xfrm>
      </p:grpSpPr>
      <p:sp>
        <p:nvSpPr>
          <p:cNvPr id="42" name="Shape 42"/>
          <p:cNvSpPr txBox="1">
            <a:spLocks noGrp="1"/>
          </p:cNvSpPr>
          <p:nvPr>
            <p:ph type="body" idx="1"/>
          </p:nvPr>
        </p:nvSpPr>
        <p:spPr>
          <a:xfrm>
            <a:off x="311700" y="4230575"/>
            <a:ext cx="5998800" cy="605100"/>
          </a:xfrm>
          <a:prstGeom prst="rect">
            <a:avLst/>
          </a:prstGeom>
        </p:spPr>
        <p:txBody>
          <a:bodyPr lIns="91425" tIns="91425" rIns="91425" bIns="91425" anchor="ctr" anchorCtr="0"/>
          <a:lstStyle>
            <a:lvl1pPr lvl="0">
              <a:lnSpc>
                <a:spcPct val="100000"/>
              </a:lnSpc>
              <a:spcBef>
                <a:spcPts val="0"/>
              </a:spcBef>
              <a:spcAft>
                <a:spcPts val="0"/>
              </a:spcAft>
              <a:buNone/>
              <a:defRPr/>
            </a:lvl1pPr>
          </a:lstStyle>
          <a:p>
            <a:endParaRPr/>
          </a:p>
        </p:txBody>
      </p:sp>
      <p:sp>
        <p:nvSpPr>
          <p:cNvPr id="43" name="Shape 43"/>
          <p:cNvSpPr txBox="1">
            <a:spLocks noGrp="1"/>
          </p:cNvSpPr>
          <p:nvPr>
            <p:ph type="sldNum" idx="12"/>
          </p:nvPr>
        </p:nvSpPr>
        <p:spPr>
          <a:xfrm>
            <a:off x="8472457" y="4663216"/>
            <a:ext cx="548700" cy="393600"/>
          </a:xfrm>
          <a:prstGeom prst="rect">
            <a:avLst/>
          </a:prstGeom>
        </p:spPr>
        <p:txBody>
          <a:bodyPr lIns="91425" tIns="91425" rIns="91425" bIns="91425" anchor="ctr" anchorCtr="0">
            <a:noAutofit/>
          </a:bodyPr>
          <a:lstStyle/>
          <a:p>
            <a:pPr lvl="0">
              <a:spcBef>
                <a:spcPts val="0"/>
              </a:spcBef>
              <a:buNone/>
            </a:pPr>
            <a:fld id="{00000000-1234-1234-1234-123412341234}" type="slidenum">
              <a:rPr lang="en"/>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lIns="91425" tIns="91425" rIns="91425" bIns="91425" anchor="t" anchorCtr="0"/>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lIns="91425" tIns="91425" rIns="91425" bIns="91425" anchor="t" anchorCtr="0"/>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a:endParaRPr/>
          </a:p>
        </p:txBody>
      </p:sp>
      <p:sp>
        <p:nvSpPr>
          <p:cNvPr id="8" name="Shape 8"/>
          <p:cNvSpPr txBox="1">
            <a:spLocks noGrp="1"/>
          </p:cNvSpPr>
          <p:nvPr>
            <p:ph type="sldNum" idx="12"/>
          </p:nvPr>
        </p:nvSpPr>
        <p:spPr>
          <a:xfrm>
            <a:off x="8472457" y="4663216"/>
            <a:ext cx="548700" cy="393600"/>
          </a:xfrm>
          <a:prstGeom prst="rect">
            <a:avLst/>
          </a:prstGeom>
          <a:noFill/>
          <a:ln>
            <a:noFill/>
          </a:ln>
        </p:spPr>
        <p:txBody>
          <a:bodyPr lIns="91425" tIns="91425" rIns="91425" bIns="91425" anchor="ctr" anchorCtr="0">
            <a:noAutofit/>
          </a:bodyPr>
          <a:lstStyle/>
          <a:p>
            <a:pPr lvl="0" algn="r">
              <a:spcBef>
                <a:spcPts val="0"/>
              </a:spcBef>
              <a:buNone/>
            </a:pPr>
            <a:fld id="{00000000-1234-1234-1234-123412341234}" type="slidenum">
              <a:rPr lang="en" sz="1000">
                <a:solidFill>
                  <a:schemeClr val="dk2"/>
                </a:solidFill>
              </a:rPr>
              <a:t>‹#›</a:t>
            </a:fld>
            <a:endParaRPr lang="en" sz="1000">
              <a:solidFill>
                <a:schemeClr val="dk2"/>
              </a:solidFill>
            </a:endParaRPr>
          </a:p>
        </p:txBody>
      </p:sp>
      <p:sp>
        <p:nvSpPr>
          <p:cNvPr id="5" name="Rectangle 4"/>
          <p:cNvSpPr/>
          <p:nvPr userDrawn="1"/>
        </p:nvSpPr>
        <p:spPr>
          <a:xfrm>
            <a:off x="0" y="1"/>
            <a:ext cx="19594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2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2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2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2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2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2.png"/><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3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3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33.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3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3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3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8.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 Id="rId3" Type="http://schemas.openxmlformats.org/officeDocument/2006/relationships/image" Target="../media/image3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4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41.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4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4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47.png"/></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48.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4" Type="http://schemas.openxmlformats.org/officeDocument/2006/relationships/image" Target="../media/image6.png"/><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4.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Shape 54"/>
          <p:cNvSpPr txBox="1">
            <a:spLocks noGrp="1"/>
          </p:cNvSpPr>
          <p:nvPr>
            <p:ph type="ctrTitle"/>
          </p:nvPr>
        </p:nvSpPr>
        <p:spPr>
          <a:xfrm>
            <a:off x="311708" y="744575"/>
            <a:ext cx="8520600" cy="2052600"/>
          </a:xfrm>
          <a:prstGeom prst="rect">
            <a:avLst/>
          </a:prstGeom>
        </p:spPr>
        <p:txBody>
          <a:bodyPr lIns="91425" tIns="91425" rIns="91425" bIns="91425" anchor="b" anchorCtr="0">
            <a:noAutofit/>
          </a:bodyPr>
          <a:lstStyle/>
          <a:p>
            <a:pPr lvl="0" algn="l" rtl="0">
              <a:spcBef>
                <a:spcPts val="0"/>
              </a:spcBef>
              <a:buNone/>
            </a:pPr>
            <a:r>
              <a:rPr lang="en" sz="3600" dirty="0"/>
              <a:t>Card </a:t>
            </a:r>
            <a:r>
              <a:rPr lang="en" sz="3600" dirty="0" smtClean="0"/>
              <a:t>Sorting</a:t>
            </a:r>
            <a:endParaRPr lang="en" sz="3600" dirty="0"/>
          </a:p>
          <a:p>
            <a:pPr lvl="0" algn="l">
              <a:spcBef>
                <a:spcPts val="0"/>
              </a:spcBef>
              <a:buNone/>
            </a:pPr>
            <a:r>
              <a:rPr lang="en" sz="2400" dirty="0" smtClean="0"/>
              <a:t>February </a:t>
            </a:r>
            <a:r>
              <a:rPr lang="en" sz="2400" dirty="0"/>
              <a:t>15, 2016</a:t>
            </a:r>
          </a:p>
        </p:txBody>
      </p:sp>
      <p:sp>
        <p:nvSpPr>
          <p:cNvPr id="55" name="Shape 55"/>
          <p:cNvSpPr txBox="1">
            <a:spLocks noGrp="1"/>
          </p:cNvSpPr>
          <p:nvPr>
            <p:ph type="subTitle" idx="1"/>
          </p:nvPr>
        </p:nvSpPr>
        <p:spPr>
          <a:xfrm>
            <a:off x="311700" y="2834125"/>
            <a:ext cx="8520600" cy="792600"/>
          </a:xfrm>
          <a:prstGeom prst="rect">
            <a:avLst/>
          </a:prstGeom>
        </p:spPr>
        <p:txBody>
          <a:bodyPr lIns="91425" tIns="91425" rIns="91425" bIns="91425" anchor="t" anchorCtr="0">
            <a:noAutofit/>
          </a:bodyPr>
          <a:lstStyle/>
          <a:p>
            <a:pPr lvl="0" algn="l" rtl="0">
              <a:spcBef>
                <a:spcPts val="0"/>
              </a:spcBef>
              <a:buNone/>
            </a:pPr>
            <a:r>
              <a:rPr lang="en" sz="1800">
                <a:solidFill>
                  <a:srgbClr val="000000"/>
                </a:solidFill>
              </a:rPr>
              <a:t>Lauren Kett</a:t>
            </a:r>
          </a:p>
          <a:p>
            <a:pPr lvl="0" algn="l" rtl="0">
              <a:spcBef>
                <a:spcPts val="0"/>
              </a:spcBef>
              <a:buNone/>
            </a:pPr>
            <a:r>
              <a:rPr lang="en" sz="1800">
                <a:solidFill>
                  <a:srgbClr val="000000"/>
                </a:solidFill>
              </a:rPr>
              <a:t>Louise Whitaker </a:t>
            </a:r>
          </a:p>
          <a:p>
            <a:pPr lvl="0" algn="l" rtl="0">
              <a:spcBef>
                <a:spcPts val="0"/>
              </a:spcBef>
              <a:buNone/>
            </a:pPr>
            <a:r>
              <a:rPr lang="en" sz="1800">
                <a:solidFill>
                  <a:srgbClr val="000000"/>
                </a:solidFill>
              </a:rPr>
              <a:t>Pablo Obando</a:t>
            </a:r>
          </a:p>
          <a:p>
            <a:pPr lvl="0" algn="l">
              <a:spcBef>
                <a:spcPts val="0"/>
              </a:spcBef>
              <a:buNone/>
            </a:pPr>
            <a:r>
              <a:rPr lang="en" sz="1800">
                <a:solidFill>
                  <a:srgbClr val="000000"/>
                </a:solidFill>
              </a:rPr>
              <a:t>Chris Roy</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Shape 11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Methods - Participants</a:t>
            </a:r>
          </a:p>
        </p:txBody>
      </p:sp>
      <p:pic>
        <p:nvPicPr>
          <p:cNvPr id="118" name="Shape 118"/>
          <p:cNvPicPr preferRelativeResize="0"/>
          <p:nvPr/>
        </p:nvPicPr>
        <p:blipFill>
          <a:blip r:embed="rId3">
            <a:alphaModFix/>
          </a:blip>
          <a:stretch>
            <a:fillRect/>
          </a:stretch>
        </p:blipFill>
        <p:spPr>
          <a:xfrm>
            <a:off x="311700" y="1017725"/>
            <a:ext cx="5117200" cy="2037674"/>
          </a:xfrm>
          <a:prstGeom prst="rect">
            <a:avLst/>
          </a:prstGeom>
          <a:noFill/>
          <a:ln>
            <a:noFill/>
          </a:ln>
        </p:spPr>
      </p:pic>
      <p:sp>
        <p:nvSpPr>
          <p:cNvPr id="119" name="Shape 119"/>
          <p:cNvSpPr txBox="1"/>
          <p:nvPr/>
        </p:nvSpPr>
        <p:spPr>
          <a:xfrm>
            <a:off x="5401175" y="991025"/>
            <a:ext cx="2814599" cy="3894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a:t>Visited UM Interactive Site:</a:t>
            </a:r>
          </a:p>
          <a:p>
            <a:pPr marL="457200" lvl="0" indent="-228600" rtl="0">
              <a:lnSpc>
                <a:spcPct val="115000"/>
              </a:lnSpc>
              <a:spcBef>
                <a:spcPts val="0"/>
              </a:spcBef>
              <a:buClr>
                <a:schemeClr val="dk1"/>
              </a:buClr>
              <a:buChar char="●"/>
            </a:pPr>
            <a:r>
              <a:rPr lang="en">
                <a:solidFill>
                  <a:schemeClr val="dk1"/>
                </a:solidFill>
              </a:rPr>
              <a:t>Yes: 2 participants </a:t>
            </a:r>
          </a:p>
          <a:p>
            <a:pPr marL="457200" lvl="0" indent="-228600" rtl="0">
              <a:lnSpc>
                <a:spcPct val="115000"/>
              </a:lnSpc>
              <a:spcBef>
                <a:spcPts val="0"/>
              </a:spcBef>
              <a:buClr>
                <a:schemeClr val="dk1"/>
              </a:buClr>
              <a:buChar char="●"/>
            </a:pPr>
            <a:r>
              <a:rPr lang="en">
                <a:solidFill>
                  <a:schemeClr val="dk1"/>
                </a:solidFill>
              </a:rPr>
              <a:t>No: 14 participants</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Shape 12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&amp; Analysis - Category Items and Labels by Participant</a:t>
            </a:r>
          </a:p>
        </p:txBody>
      </p:sp>
      <p:sp>
        <p:nvSpPr>
          <p:cNvPr id="125" name="Shape 125"/>
          <p:cNvSpPr txBox="1"/>
          <p:nvPr/>
        </p:nvSpPr>
        <p:spPr>
          <a:xfrm>
            <a:off x="2402425" y="1017725"/>
            <a:ext cx="3601199" cy="2907299"/>
          </a:xfrm>
          <a:prstGeom prst="rect">
            <a:avLst/>
          </a:prstGeom>
          <a:noFill/>
          <a:ln>
            <a:noFill/>
          </a:ln>
        </p:spPr>
        <p:txBody>
          <a:bodyPr lIns="91425" tIns="91425" rIns="91425" bIns="91425" anchor="t" anchorCtr="0">
            <a:noAutofit/>
          </a:bodyPr>
          <a:lstStyle/>
          <a:p>
            <a:pPr lvl="0" rtl="0">
              <a:spcBef>
                <a:spcPts val="0"/>
              </a:spcBef>
              <a:buClr>
                <a:srgbClr val="000000"/>
              </a:buClr>
              <a:buFont typeface="Arial"/>
              <a:buNone/>
            </a:pPr>
            <a:r>
              <a:rPr lang="en"/>
              <a:t>(See Appendix for complete list)</a:t>
            </a:r>
          </a:p>
        </p:txBody>
      </p:sp>
      <p:pic>
        <p:nvPicPr>
          <p:cNvPr id="126" name="Shape 126"/>
          <p:cNvPicPr preferRelativeResize="0"/>
          <p:nvPr/>
        </p:nvPicPr>
        <p:blipFill rotWithShape="1">
          <a:blip r:embed="rId3">
            <a:alphaModFix/>
          </a:blip>
          <a:srcRect t="8650"/>
          <a:stretch/>
        </p:blipFill>
        <p:spPr>
          <a:xfrm>
            <a:off x="1477600" y="1514549"/>
            <a:ext cx="6188809" cy="35333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0"/>
        <p:cNvGrpSpPr/>
        <p:nvPr/>
      </p:nvGrpSpPr>
      <p:grpSpPr>
        <a:xfrm>
          <a:off x="0" y="0"/>
          <a:ext cx="0" cy="0"/>
          <a:chOff x="0" y="0"/>
          <a:chExt cx="0" cy="0"/>
        </a:xfrm>
      </p:grpSpPr>
      <p:sp>
        <p:nvSpPr>
          <p:cNvPr id="131" name="Shape 13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&amp; Analysis - Prioritized categories</a:t>
            </a:r>
          </a:p>
          <a:p>
            <a:pPr lvl="0" rtl="0">
              <a:spcBef>
                <a:spcPts val="0"/>
              </a:spcBef>
              <a:buNone/>
            </a:pPr>
            <a:r>
              <a:rPr lang="en"/>
              <a:t>Hierarchy: women + 40 </a:t>
            </a:r>
          </a:p>
        </p:txBody>
      </p:sp>
      <p:sp>
        <p:nvSpPr>
          <p:cNvPr id="132" name="Shape 132"/>
          <p:cNvSpPr txBox="1">
            <a:spLocks noGrp="1"/>
          </p:cNvSpPr>
          <p:nvPr>
            <p:ph type="body" idx="1"/>
          </p:nvPr>
        </p:nvSpPr>
        <p:spPr>
          <a:xfrm>
            <a:off x="311700" y="1460588"/>
            <a:ext cx="4050000" cy="3843600"/>
          </a:xfrm>
          <a:prstGeom prst="rect">
            <a:avLst/>
          </a:prstGeom>
        </p:spPr>
        <p:txBody>
          <a:bodyPr lIns="91425" tIns="91425" rIns="91425" bIns="91425" anchor="t" anchorCtr="0">
            <a:noAutofit/>
          </a:bodyPr>
          <a:lstStyle/>
          <a:p>
            <a:pPr lvl="0" rtl="0">
              <a:spcBef>
                <a:spcPts val="0"/>
              </a:spcBef>
              <a:spcAft>
                <a:spcPts val="0"/>
              </a:spcAft>
              <a:buNone/>
            </a:pPr>
            <a:r>
              <a:rPr lang="en" sz="1100" dirty="0">
                <a:solidFill>
                  <a:schemeClr val="dk1"/>
                </a:solidFill>
              </a:rPr>
              <a:t>Participant 1</a:t>
            </a:r>
          </a:p>
          <a:p>
            <a:pPr lvl="0" rtl="0">
              <a:spcBef>
                <a:spcPts val="0"/>
              </a:spcBef>
              <a:spcAft>
                <a:spcPts val="0"/>
              </a:spcAft>
              <a:buClr>
                <a:schemeClr val="dk1"/>
              </a:buClr>
              <a:buSzPct val="100000"/>
              <a:buFont typeface="Arial"/>
              <a:buNone/>
            </a:pPr>
            <a:endParaRPr sz="1100" dirty="0">
              <a:solidFill>
                <a:schemeClr val="dk1"/>
              </a:solidFill>
            </a:endParaRPr>
          </a:p>
          <a:p>
            <a:pPr marL="457200" lvl="0" indent="-298450" rtl="0">
              <a:spcBef>
                <a:spcPts val="0"/>
              </a:spcBef>
              <a:spcAft>
                <a:spcPts val="0"/>
              </a:spcAft>
              <a:buClr>
                <a:schemeClr val="dk1"/>
              </a:buClr>
              <a:buSzPct val="100000"/>
              <a:buChar char="●"/>
            </a:pPr>
            <a:r>
              <a:rPr lang="en" sz="1100" dirty="0">
                <a:solidFill>
                  <a:schemeClr val="dk1"/>
                </a:solidFill>
              </a:rPr>
              <a:t>Critical</a:t>
            </a:r>
          </a:p>
          <a:p>
            <a:pPr marL="914400" lvl="1" indent="-298450" rtl="0">
              <a:spcBef>
                <a:spcPts val="0"/>
              </a:spcBef>
              <a:spcAft>
                <a:spcPts val="0"/>
              </a:spcAft>
              <a:buClr>
                <a:schemeClr val="dk1"/>
              </a:buClr>
              <a:buSzPct val="100000"/>
              <a:buChar char="○"/>
            </a:pPr>
            <a:r>
              <a:rPr lang="en" sz="1100" dirty="0">
                <a:solidFill>
                  <a:schemeClr val="dk1"/>
                </a:solidFill>
              </a:rPr>
              <a:t>college</a:t>
            </a:r>
          </a:p>
          <a:p>
            <a:pPr marL="914400" lvl="1" indent="-298450" rtl="0">
              <a:spcBef>
                <a:spcPts val="0"/>
              </a:spcBef>
              <a:spcAft>
                <a:spcPts val="0"/>
              </a:spcAft>
              <a:buClr>
                <a:schemeClr val="dk1"/>
              </a:buClr>
              <a:buSzPct val="100000"/>
              <a:buChar char="○"/>
            </a:pPr>
            <a:r>
              <a:rPr lang="en" sz="1100" dirty="0">
                <a:solidFill>
                  <a:schemeClr val="dk1"/>
                </a:solidFill>
              </a:rPr>
              <a:t>grad school</a:t>
            </a:r>
          </a:p>
          <a:p>
            <a:pPr marL="914400" lvl="1" indent="-298450" rtl="0">
              <a:spcBef>
                <a:spcPts val="0"/>
              </a:spcBef>
              <a:spcAft>
                <a:spcPts val="0"/>
              </a:spcAft>
              <a:buClr>
                <a:schemeClr val="dk1"/>
              </a:buClr>
              <a:buSzPct val="100000"/>
              <a:buChar char="○"/>
            </a:pPr>
            <a:r>
              <a:rPr lang="en" sz="1100" dirty="0">
                <a:solidFill>
                  <a:schemeClr val="dk1"/>
                </a:solidFill>
              </a:rPr>
              <a:t>application</a:t>
            </a:r>
          </a:p>
          <a:p>
            <a:pPr marL="457200" lvl="0" indent="-298450" rtl="0">
              <a:spcBef>
                <a:spcPts val="0"/>
              </a:spcBef>
              <a:spcAft>
                <a:spcPts val="0"/>
              </a:spcAft>
              <a:buClr>
                <a:schemeClr val="dk1"/>
              </a:buClr>
              <a:buSzPct val="100000"/>
              <a:buChar char="●"/>
            </a:pPr>
            <a:r>
              <a:rPr lang="en" sz="1100" dirty="0">
                <a:solidFill>
                  <a:schemeClr val="dk1"/>
                </a:solidFill>
              </a:rPr>
              <a:t>Important</a:t>
            </a:r>
          </a:p>
          <a:p>
            <a:pPr marL="914400" lvl="1" indent="-298450" rtl="0">
              <a:spcBef>
                <a:spcPts val="0"/>
              </a:spcBef>
              <a:spcAft>
                <a:spcPts val="0"/>
              </a:spcAft>
              <a:buClr>
                <a:schemeClr val="dk1"/>
              </a:buClr>
              <a:buSzPct val="100000"/>
              <a:buChar char="○"/>
            </a:pPr>
            <a:r>
              <a:rPr lang="en" sz="1100" dirty="0">
                <a:solidFill>
                  <a:schemeClr val="dk1"/>
                </a:solidFill>
              </a:rPr>
              <a:t>tech</a:t>
            </a:r>
          </a:p>
          <a:p>
            <a:pPr marL="914400" lvl="1" indent="-298450" rtl="0">
              <a:spcBef>
                <a:spcPts val="0"/>
              </a:spcBef>
              <a:spcAft>
                <a:spcPts val="0"/>
              </a:spcAft>
              <a:buClr>
                <a:schemeClr val="dk1"/>
              </a:buClr>
              <a:buSzPct val="100000"/>
              <a:buChar char="○"/>
            </a:pPr>
            <a:r>
              <a:rPr lang="en" sz="1100" dirty="0">
                <a:solidFill>
                  <a:schemeClr val="dk1"/>
                </a:solidFill>
              </a:rPr>
              <a:t>career svc</a:t>
            </a:r>
          </a:p>
          <a:p>
            <a:pPr marL="914400" lvl="1" indent="-298450" rtl="0">
              <a:spcBef>
                <a:spcPts val="0"/>
              </a:spcBef>
              <a:spcAft>
                <a:spcPts val="0"/>
              </a:spcAft>
              <a:buClr>
                <a:schemeClr val="dk1"/>
              </a:buClr>
              <a:buSzPct val="100000"/>
              <a:buChar char="○"/>
            </a:pPr>
            <a:r>
              <a:rPr lang="en" sz="1100" dirty="0" err="1">
                <a:solidFill>
                  <a:schemeClr val="dk1"/>
                </a:solidFill>
              </a:rPr>
              <a:t>intl</a:t>
            </a:r>
            <a:r>
              <a:rPr lang="en" sz="1100" dirty="0">
                <a:solidFill>
                  <a:schemeClr val="dk1"/>
                </a:solidFill>
              </a:rPr>
              <a:t> [international]</a:t>
            </a:r>
          </a:p>
          <a:p>
            <a:pPr marL="914400" lvl="1" indent="-298450" rtl="0">
              <a:spcBef>
                <a:spcPts val="0"/>
              </a:spcBef>
              <a:spcAft>
                <a:spcPts val="0"/>
              </a:spcAft>
              <a:buClr>
                <a:schemeClr val="dk1"/>
              </a:buClr>
              <a:buSzPct val="100000"/>
              <a:buChar char="○"/>
            </a:pPr>
            <a:r>
              <a:rPr lang="en" sz="1100" dirty="0">
                <a:solidFill>
                  <a:schemeClr val="dk1"/>
                </a:solidFill>
              </a:rPr>
              <a:t>alumni</a:t>
            </a:r>
          </a:p>
          <a:p>
            <a:pPr marL="914400" lvl="1" indent="-298450" rtl="0">
              <a:spcBef>
                <a:spcPts val="0"/>
              </a:spcBef>
              <a:spcAft>
                <a:spcPts val="0"/>
              </a:spcAft>
              <a:buClr>
                <a:schemeClr val="dk1"/>
              </a:buClr>
              <a:buSzPct val="100000"/>
              <a:buChar char="○"/>
            </a:pPr>
            <a:r>
              <a:rPr lang="en" sz="1100" dirty="0">
                <a:solidFill>
                  <a:schemeClr val="dk1"/>
                </a:solidFill>
              </a:rPr>
              <a:t>media</a:t>
            </a:r>
          </a:p>
          <a:p>
            <a:pPr marL="457200" lvl="0" indent="-298450" rtl="0">
              <a:spcBef>
                <a:spcPts val="0"/>
              </a:spcBef>
              <a:spcAft>
                <a:spcPts val="0"/>
              </a:spcAft>
              <a:buClr>
                <a:schemeClr val="dk1"/>
              </a:buClr>
              <a:buSzPct val="100000"/>
              <a:buChar char="●"/>
            </a:pPr>
            <a:r>
              <a:rPr lang="en" sz="1100" dirty="0">
                <a:solidFill>
                  <a:schemeClr val="dk1"/>
                </a:solidFill>
              </a:rPr>
              <a:t>Unimportant</a:t>
            </a:r>
          </a:p>
          <a:p>
            <a:pPr marL="914400" lvl="1" indent="-298450" rtl="0">
              <a:spcBef>
                <a:spcPts val="0"/>
              </a:spcBef>
              <a:spcAft>
                <a:spcPts val="0"/>
              </a:spcAft>
              <a:buClr>
                <a:schemeClr val="dk1"/>
              </a:buClr>
              <a:buSzPct val="100000"/>
              <a:buChar char="○"/>
            </a:pPr>
            <a:r>
              <a:rPr lang="en" sz="1100" dirty="0">
                <a:solidFill>
                  <a:schemeClr val="dk1"/>
                </a:solidFill>
              </a:rPr>
              <a:t>slogan</a:t>
            </a:r>
          </a:p>
          <a:p>
            <a:pPr marL="914400" lvl="1" indent="-298450" rtl="0">
              <a:spcBef>
                <a:spcPts val="0"/>
              </a:spcBef>
              <a:spcAft>
                <a:spcPts val="0"/>
              </a:spcAft>
              <a:buClr>
                <a:schemeClr val="dk1"/>
              </a:buClr>
              <a:buSzPct val="100000"/>
              <a:buChar char="○"/>
            </a:pPr>
            <a:r>
              <a:rPr lang="en" sz="1100" dirty="0">
                <a:solidFill>
                  <a:schemeClr val="dk1"/>
                </a:solidFill>
              </a:rPr>
              <a:t>game</a:t>
            </a:r>
          </a:p>
          <a:p>
            <a:pPr marL="914400" lvl="1" indent="-298450" rtl="0">
              <a:spcBef>
                <a:spcPts val="0"/>
              </a:spcBef>
              <a:spcAft>
                <a:spcPts val="0"/>
              </a:spcAft>
              <a:buClr>
                <a:schemeClr val="dk1"/>
              </a:buClr>
              <a:buSzPct val="100000"/>
              <a:buChar char="○"/>
            </a:pPr>
            <a:r>
              <a:rPr lang="en" sz="1100" dirty="0" err="1">
                <a:solidFill>
                  <a:schemeClr val="dk1"/>
                </a:solidFill>
              </a:rPr>
              <a:t>soc</a:t>
            </a:r>
            <a:r>
              <a:rPr lang="en" sz="1100" dirty="0">
                <a:solidFill>
                  <a:schemeClr val="dk1"/>
                </a:solidFill>
              </a:rPr>
              <a:t> media [social media]</a:t>
            </a:r>
          </a:p>
          <a:p>
            <a:pPr marL="914400" lvl="1" indent="-298450" rtl="0">
              <a:spcBef>
                <a:spcPts val="0"/>
              </a:spcBef>
              <a:spcAft>
                <a:spcPts val="0"/>
              </a:spcAft>
              <a:buClr>
                <a:schemeClr val="dk1"/>
              </a:buClr>
              <a:buSzPct val="100000"/>
              <a:buChar char="○"/>
            </a:pPr>
            <a:r>
              <a:rPr lang="en" sz="1100" dirty="0" err="1">
                <a:solidFill>
                  <a:schemeClr val="dk1"/>
                </a:solidFill>
              </a:rPr>
              <a:t>idk</a:t>
            </a:r>
            <a:r>
              <a:rPr lang="en" sz="1100" dirty="0">
                <a:solidFill>
                  <a:schemeClr val="dk1"/>
                </a:solidFill>
              </a:rPr>
              <a:t>[I don’t know]</a:t>
            </a:r>
          </a:p>
          <a:p>
            <a:pPr marL="914400" lvl="1" indent="-298450" rtl="0">
              <a:spcBef>
                <a:spcPts val="0"/>
              </a:spcBef>
              <a:spcAft>
                <a:spcPts val="0"/>
              </a:spcAft>
              <a:buClr>
                <a:schemeClr val="dk1"/>
              </a:buClr>
              <a:buSzPct val="100000"/>
              <a:buChar char="○"/>
            </a:pPr>
            <a:r>
              <a:rPr lang="en" sz="1100" dirty="0">
                <a:solidFill>
                  <a:schemeClr val="dk1"/>
                </a:solidFill>
              </a:rPr>
              <a:t>location</a:t>
            </a:r>
          </a:p>
          <a:p>
            <a:pPr marL="457200" marR="0" lvl="0" indent="0" algn="l" rtl="0">
              <a:lnSpc>
                <a:spcPct val="115000"/>
              </a:lnSpc>
              <a:spcBef>
                <a:spcPts val="0"/>
              </a:spcBef>
              <a:spcAft>
                <a:spcPts val="0"/>
              </a:spcAft>
              <a:buNone/>
            </a:pPr>
            <a:endParaRPr sz="1100" dirty="0">
              <a:solidFill>
                <a:schemeClr val="dk1"/>
              </a:solidFill>
              <a:highlight>
                <a:srgbClr val="C9DAF8"/>
              </a:highlight>
            </a:endParaRPr>
          </a:p>
        </p:txBody>
      </p:sp>
      <p:sp>
        <p:nvSpPr>
          <p:cNvPr id="133" name="Shape 133"/>
          <p:cNvSpPr txBox="1">
            <a:spLocks noGrp="1"/>
          </p:cNvSpPr>
          <p:nvPr>
            <p:ph type="body" idx="1"/>
          </p:nvPr>
        </p:nvSpPr>
        <p:spPr>
          <a:xfrm>
            <a:off x="4503525" y="1460588"/>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dirty="0">
                <a:solidFill>
                  <a:schemeClr val="dk1"/>
                </a:solidFill>
              </a:rPr>
              <a:t>Participant 2</a:t>
            </a:r>
          </a:p>
          <a:p>
            <a:pPr lvl="0" rtl="0">
              <a:spcBef>
                <a:spcPts val="0"/>
              </a:spcBef>
              <a:spcAft>
                <a:spcPts val="0"/>
              </a:spcAft>
              <a:buClr>
                <a:schemeClr val="dk1"/>
              </a:buClr>
              <a:buSzPct val="100000"/>
              <a:buFont typeface="Arial"/>
              <a:buNone/>
            </a:pPr>
            <a:endParaRPr sz="1100" dirty="0">
              <a:solidFill>
                <a:schemeClr val="dk1"/>
              </a:solidFill>
            </a:endParaRPr>
          </a:p>
          <a:p>
            <a:pPr marL="457200" lvl="0" indent="-298450" rtl="0">
              <a:spcBef>
                <a:spcPts val="0"/>
              </a:spcBef>
              <a:spcAft>
                <a:spcPts val="0"/>
              </a:spcAft>
              <a:buClr>
                <a:schemeClr val="dk1"/>
              </a:buClr>
              <a:buSzPct val="100000"/>
              <a:buChar char="●"/>
            </a:pPr>
            <a:r>
              <a:rPr lang="en" sz="1100" dirty="0">
                <a:solidFill>
                  <a:schemeClr val="dk1"/>
                </a:solidFill>
              </a:rPr>
              <a:t>Critical</a:t>
            </a:r>
          </a:p>
          <a:p>
            <a:pPr marL="914400" lvl="1" indent="-298450" rtl="0">
              <a:spcBef>
                <a:spcPts val="0"/>
              </a:spcBef>
              <a:spcAft>
                <a:spcPts val="0"/>
              </a:spcAft>
              <a:buClr>
                <a:schemeClr val="dk1"/>
              </a:buClr>
              <a:buSzPct val="100000"/>
              <a:buChar char="○"/>
            </a:pPr>
            <a:r>
              <a:rPr lang="en" sz="1100" dirty="0">
                <a:solidFill>
                  <a:schemeClr val="dk1"/>
                </a:solidFill>
              </a:rPr>
              <a:t>degree type</a:t>
            </a:r>
          </a:p>
          <a:p>
            <a:pPr marL="457200" lvl="0" indent="-298450" rtl="0">
              <a:spcBef>
                <a:spcPts val="0"/>
              </a:spcBef>
              <a:spcAft>
                <a:spcPts val="0"/>
              </a:spcAft>
              <a:buClr>
                <a:schemeClr val="dk1"/>
              </a:buClr>
              <a:buSzPct val="100000"/>
              <a:buChar char="●"/>
            </a:pPr>
            <a:r>
              <a:rPr lang="en" sz="1100" dirty="0">
                <a:solidFill>
                  <a:schemeClr val="dk1"/>
                </a:solidFill>
              </a:rPr>
              <a:t>Important</a:t>
            </a:r>
          </a:p>
          <a:p>
            <a:pPr marL="914400" lvl="1" indent="-298450" rtl="0">
              <a:spcBef>
                <a:spcPts val="0"/>
              </a:spcBef>
              <a:spcAft>
                <a:spcPts val="0"/>
              </a:spcAft>
              <a:buClr>
                <a:schemeClr val="dk1"/>
              </a:buClr>
              <a:buSzPct val="100000"/>
              <a:buChar char="○"/>
            </a:pPr>
            <a:r>
              <a:rPr lang="en" sz="1100" dirty="0">
                <a:solidFill>
                  <a:schemeClr val="dk1"/>
                </a:solidFill>
              </a:rPr>
              <a:t>apply</a:t>
            </a:r>
          </a:p>
          <a:p>
            <a:pPr marL="914400" lvl="1" indent="-298450" rtl="0">
              <a:spcBef>
                <a:spcPts val="0"/>
              </a:spcBef>
              <a:spcAft>
                <a:spcPts val="0"/>
              </a:spcAft>
              <a:buClr>
                <a:schemeClr val="dk1"/>
              </a:buClr>
              <a:buSzPct val="100000"/>
              <a:buChar char="○"/>
            </a:pPr>
            <a:r>
              <a:rPr lang="en" sz="1100" dirty="0">
                <a:solidFill>
                  <a:schemeClr val="dk1"/>
                </a:solidFill>
              </a:rPr>
              <a:t>career path</a:t>
            </a:r>
          </a:p>
          <a:p>
            <a:pPr marL="914400" lvl="1" indent="-298450" rtl="0">
              <a:spcBef>
                <a:spcPts val="0"/>
              </a:spcBef>
              <a:spcAft>
                <a:spcPts val="0"/>
              </a:spcAft>
              <a:buClr>
                <a:schemeClr val="dk1"/>
              </a:buClr>
              <a:buSzPct val="100000"/>
              <a:buChar char="○"/>
            </a:pPr>
            <a:r>
              <a:rPr lang="en" sz="1100" dirty="0">
                <a:solidFill>
                  <a:schemeClr val="dk1"/>
                </a:solidFill>
              </a:rPr>
              <a:t>instruction</a:t>
            </a:r>
          </a:p>
          <a:p>
            <a:pPr marL="914400" lvl="1" indent="-298450" rtl="0">
              <a:spcBef>
                <a:spcPts val="0"/>
              </a:spcBef>
              <a:spcAft>
                <a:spcPts val="0"/>
              </a:spcAft>
              <a:buClr>
                <a:schemeClr val="dk1"/>
              </a:buClr>
              <a:buSzPct val="100000"/>
              <a:buChar char="○"/>
            </a:pPr>
            <a:r>
              <a:rPr lang="en" sz="1100" dirty="0">
                <a:solidFill>
                  <a:schemeClr val="dk1"/>
                </a:solidFill>
              </a:rPr>
              <a:t>equipment</a:t>
            </a:r>
          </a:p>
          <a:p>
            <a:pPr marL="457200" lvl="0" indent="-298450" rtl="0">
              <a:spcBef>
                <a:spcPts val="0"/>
              </a:spcBef>
              <a:spcAft>
                <a:spcPts val="0"/>
              </a:spcAft>
              <a:buClr>
                <a:schemeClr val="dk1"/>
              </a:buClr>
              <a:buSzPct val="100000"/>
              <a:buChar char="●"/>
            </a:pPr>
            <a:r>
              <a:rPr lang="en" sz="1100" dirty="0">
                <a:solidFill>
                  <a:schemeClr val="dk1"/>
                </a:solidFill>
              </a:rPr>
              <a:t>Unimportant</a:t>
            </a:r>
          </a:p>
          <a:p>
            <a:pPr marL="914400" lvl="1" indent="-298450" rtl="0">
              <a:spcBef>
                <a:spcPts val="0"/>
              </a:spcBef>
              <a:spcAft>
                <a:spcPts val="0"/>
              </a:spcAft>
              <a:buClr>
                <a:schemeClr val="dk1"/>
              </a:buClr>
              <a:buSzPct val="100000"/>
              <a:buChar char="○"/>
            </a:pPr>
            <a:r>
              <a:rPr lang="en" sz="1100" dirty="0">
                <a:solidFill>
                  <a:schemeClr val="dk1"/>
                </a:solidFill>
              </a:rPr>
              <a:t>other stuff</a:t>
            </a:r>
          </a:p>
          <a:p>
            <a:pPr marL="914400" lvl="1" indent="-298450" rtl="0">
              <a:spcBef>
                <a:spcPts val="0"/>
              </a:spcBef>
              <a:spcAft>
                <a:spcPts val="0"/>
              </a:spcAft>
              <a:buClr>
                <a:schemeClr val="dk1"/>
              </a:buClr>
              <a:buSzPct val="100000"/>
              <a:buChar char="○"/>
            </a:pPr>
            <a:r>
              <a:rPr lang="en" sz="1100" dirty="0">
                <a:solidFill>
                  <a:schemeClr val="dk1"/>
                </a:solidFill>
              </a:rPr>
              <a:t>? “(not sure what this stuff is)”</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Shape 13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&amp; Analysis - Prioritized categories</a:t>
            </a:r>
          </a:p>
          <a:p>
            <a:pPr lvl="0" rtl="0">
              <a:spcBef>
                <a:spcPts val="0"/>
              </a:spcBef>
              <a:buNone/>
            </a:pPr>
            <a:r>
              <a:rPr lang="en"/>
              <a:t>Hierarchy: women + 40 </a:t>
            </a:r>
          </a:p>
        </p:txBody>
      </p:sp>
      <p:sp>
        <p:nvSpPr>
          <p:cNvPr id="139" name="Shape 139"/>
          <p:cNvSpPr txBox="1">
            <a:spLocks noGrp="1"/>
          </p:cNvSpPr>
          <p:nvPr>
            <p:ph type="body" idx="1"/>
          </p:nvPr>
        </p:nvSpPr>
        <p:spPr>
          <a:xfrm>
            <a:off x="311700" y="15334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3</a:t>
            </a:r>
          </a:p>
          <a:p>
            <a:pPr lvl="0" rtl="0">
              <a:spcBef>
                <a:spcPts val="0"/>
              </a:spcBef>
              <a:spcAft>
                <a:spcPts val="0"/>
              </a:spcAft>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application</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international resources</a:t>
            </a:r>
          </a:p>
          <a:p>
            <a:pPr marL="914400" lvl="1" indent="-298450" rtl="0">
              <a:spcBef>
                <a:spcPts val="0"/>
              </a:spcBef>
              <a:spcAft>
                <a:spcPts val="0"/>
              </a:spcAft>
              <a:buClr>
                <a:schemeClr val="dk1"/>
              </a:buClr>
              <a:buSzPct val="100000"/>
              <a:buChar char="○"/>
            </a:pPr>
            <a:r>
              <a:rPr lang="en" sz="1100">
                <a:solidFill>
                  <a:schemeClr val="dk1"/>
                </a:solidFill>
              </a:rPr>
              <a:t>project results</a:t>
            </a:r>
          </a:p>
          <a:p>
            <a:pPr marL="914400" lvl="1" indent="-298450" rtl="0">
              <a:spcBef>
                <a:spcPts val="0"/>
              </a:spcBef>
              <a:spcAft>
                <a:spcPts val="0"/>
              </a:spcAft>
              <a:buClr>
                <a:schemeClr val="dk1"/>
              </a:buClr>
              <a:buSzPct val="100000"/>
              <a:buChar char="○"/>
            </a:pPr>
            <a:r>
              <a:rPr lang="en" sz="1100">
                <a:solidFill>
                  <a:schemeClr val="dk1"/>
                </a:solidFill>
              </a:rPr>
              <a:t>campus resources</a:t>
            </a:r>
          </a:p>
          <a:p>
            <a:pPr marL="914400" lvl="1" indent="-298450" rtl="0">
              <a:spcBef>
                <a:spcPts val="0"/>
              </a:spcBef>
              <a:spcAft>
                <a:spcPts val="0"/>
              </a:spcAft>
              <a:buClr>
                <a:schemeClr val="dk1"/>
              </a:buClr>
              <a:buSzPct val="100000"/>
              <a:buChar char="○"/>
            </a:pPr>
            <a:r>
              <a:rPr lang="en" sz="1100">
                <a:solidFill>
                  <a:schemeClr val="dk1"/>
                </a:solidFill>
              </a:rPr>
              <a:t>MFA</a:t>
            </a:r>
          </a:p>
          <a:p>
            <a:pPr marL="914400" lvl="1" indent="-298450" rtl="0">
              <a:spcBef>
                <a:spcPts val="0"/>
              </a:spcBef>
              <a:spcAft>
                <a:spcPts val="0"/>
              </a:spcAft>
              <a:buClr>
                <a:schemeClr val="dk1"/>
              </a:buClr>
              <a:buSzPct val="100000"/>
              <a:buChar char="○"/>
            </a:pPr>
            <a:r>
              <a:rPr lang="en" sz="1100">
                <a:solidFill>
                  <a:schemeClr val="dk1"/>
                </a:solidFill>
              </a:rPr>
              <a:t>social media</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yo no se [unknown material]</a:t>
            </a:r>
          </a:p>
          <a:p>
            <a:pPr marL="914400" lvl="1" indent="-298450" rtl="0">
              <a:spcBef>
                <a:spcPts val="0"/>
              </a:spcBef>
              <a:spcAft>
                <a:spcPts val="0"/>
              </a:spcAft>
              <a:buClr>
                <a:schemeClr val="dk1"/>
              </a:buClr>
              <a:buSzPct val="100000"/>
              <a:buChar char="○"/>
            </a:pPr>
            <a:r>
              <a:rPr lang="en" sz="1100">
                <a:solidFill>
                  <a:schemeClr val="dk1"/>
                </a:solidFill>
              </a:rPr>
              <a:t>student curriculum</a:t>
            </a:r>
          </a:p>
          <a:p>
            <a:pPr marL="914400" lvl="1" indent="-298450" rtl="0">
              <a:spcBef>
                <a:spcPts val="0"/>
              </a:spcBef>
              <a:spcAft>
                <a:spcPts val="0"/>
              </a:spcAft>
              <a:buClr>
                <a:schemeClr val="dk1"/>
              </a:buClr>
              <a:buSzPct val="100000"/>
              <a:buChar char="○"/>
            </a:pPr>
            <a:r>
              <a:rPr lang="en" sz="1100">
                <a:solidFill>
                  <a:schemeClr val="dk1"/>
                </a:solidFill>
              </a:rPr>
              <a:t>alumni info</a:t>
            </a:r>
          </a:p>
        </p:txBody>
      </p:sp>
      <p:sp>
        <p:nvSpPr>
          <p:cNvPr id="140" name="Shape 140"/>
          <p:cNvSpPr txBox="1">
            <a:spLocks noGrp="1"/>
          </p:cNvSpPr>
          <p:nvPr>
            <p:ph type="body" idx="1"/>
          </p:nvPr>
        </p:nvSpPr>
        <p:spPr>
          <a:xfrm>
            <a:off x="4503525" y="15334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4</a:t>
            </a:r>
          </a:p>
          <a:p>
            <a:pPr lvl="0" rtl="0">
              <a:spcBef>
                <a:spcPts val="0"/>
              </a:spcBef>
              <a:spcAft>
                <a:spcPts val="0"/>
              </a:spcAft>
              <a:buClr>
                <a:schemeClr val="dk1"/>
              </a:buClr>
              <a:buSzPct val="100000"/>
              <a:buFont typeface="Arial"/>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college finances</a:t>
            </a:r>
          </a:p>
          <a:p>
            <a:pPr marL="914400" lvl="1" indent="-298450" rtl="0">
              <a:spcBef>
                <a:spcPts val="0"/>
              </a:spcBef>
              <a:spcAft>
                <a:spcPts val="0"/>
              </a:spcAft>
              <a:buClr>
                <a:schemeClr val="dk1"/>
              </a:buClr>
              <a:buSzPct val="100000"/>
              <a:buChar char="○"/>
            </a:pPr>
            <a:r>
              <a:rPr lang="en" sz="1100">
                <a:solidFill>
                  <a:schemeClr val="dk1"/>
                </a:solidFill>
              </a:rPr>
              <a:t>grad school</a:t>
            </a:r>
          </a:p>
          <a:p>
            <a:pPr marL="914400" lvl="1" indent="-298450" rtl="0">
              <a:spcBef>
                <a:spcPts val="0"/>
              </a:spcBef>
              <a:spcAft>
                <a:spcPts val="0"/>
              </a:spcAft>
              <a:buClr>
                <a:schemeClr val="dk1"/>
              </a:buClr>
              <a:buSzPct val="100000"/>
              <a:buChar char="○"/>
            </a:pPr>
            <a:r>
              <a:rPr lang="en" sz="1100">
                <a:solidFill>
                  <a:schemeClr val="dk1"/>
                </a:solidFill>
              </a:rPr>
              <a:t>college application</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internships and jobs</a:t>
            </a:r>
          </a:p>
          <a:p>
            <a:pPr marL="914400" lvl="1" indent="-298450" rtl="0">
              <a:spcBef>
                <a:spcPts val="0"/>
              </a:spcBef>
              <a:spcAft>
                <a:spcPts val="0"/>
              </a:spcAft>
              <a:buClr>
                <a:schemeClr val="dk1"/>
              </a:buClr>
              <a:buSzPct val="100000"/>
              <a:buChar char="○"/>
            </a:pPr>
            <a:r>
              <a:rPr lang="en" sz="1100">
                <a:solidFill>
                  <a:schemeClr val="dk1"/>
                </a:solidFill>
              </a:rPr>
              <a:t>international students</a:t>
            </a:r>
          </a:p>
          <a:p>
            <a:pPr marL="914400" lvl="1" indent="-298450" rtl="0">
              <a:spcBef>
                <a:spcPts val="0"/>
              </a:spcBef>
              <a:spcAft>
                <a:spcPts val="0"/>
              </a:spcAft>
              <a:buClr>
                <a:schemeClr val="dk1"/>
              </a:buClr>
              <a:buSzPct val="100000"/>
              <a:buChar char="○"/>
            </a:pPr>
            <a:r>
              <a:rPr lang="en" sz="1100">
                <a:solidFill>
                  <a:schemeClr val="dk1"/>
                </a:solidFill>
              </a:rPr>
              <a:t>faculty and alumni</a:t>
            </a:r>
          </a:p>
          <a:p>
            <a:pPr marL="914400" lvl="1" indent="-298450" rtl="0">
              <a:spcBef>
                <a:spcPts val="0"/>
              </a:spcBef>
              <a:spcAft>
                <a:spcPts val="0"/>
              </a:spcAft>
              <a:buClr>
                <a:schemeClr val="dk1"/>
              </a:buClr>
              <a:buSzPct val="100000"/>
              <a:buChar char="○"/>
            </a:pPr>
            <a:r>
              <a:rPr lang="en" sz="1100">
                <a:solidFill>
                  <a:schemeClr val="dk1"/>
                </a:solidFill>
              </a:rPr>
              <a:t>communication options</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programming/ computer terms I don’t know</a:t>
            </a:r>
          </a:p>
          <a:p>
            <a:pPr marL="914400" lvl="1" indent="-298450" rtl="0">
              <a:spcBef>
                <a:spcPts val="0"/>
              </a:spcBef>
              <a:spcAft>
                <a:spcPts val="0"/>
              </a:spcAft>
              <a:buClr>
                <a:schemeClr val="dk1"/>
              </a:buClr>
              <a:buSzPct val="100000"/>
              <a:buChar char="○"/>
            </a:pPr>
            <a:r>
              <a:rPr lang="en" sz="1100">
                <a:solidFill>
                  <a:schemeClr val="dk1"/>
                </a:solidFill>
              </a:rPr>
              <a:t>games</a:t>
            </a:r>
          </a:p>
          <a:p>
            <a:pPr lvl="0" rtl="0">
              <a:spcBef>
                <a:spcPts val="0"/>
              </a:spcBef>
              <a:buNone/>
            </a:pP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4"/>
        <p:cNvGrpSpPr/>
        <p:nvPr/>
      </p:nvGrpSpPr>
      <p:grpSpPr>
        <a:xfrm>
          <a:off x="0" y="0"/>
          <a:ext cx="0" cy="0"/>
          <a:chOff x="0" y="0"/>
          <a:chExt cx="0" cy="0"/>
        </a:xfrm>
      </p:grpSpPr>
      <p:sp>
        <p:nvSpPr>
          <p:cNvPr id="145" name="Shape 14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&amp; Analysis - Prioritized categories</a:t>
            </a:r>
          </a:p>
          <a:p>
            <a:pPr lvl="0" rtl="0">
              <a:spcBef>
                <a:spcPts val="0"/>
              </a:spcBef>
              <a:buNone/>
            </a:pPr>
            <a:r>
              <a:rPr lang="en"/>
              <a:t>Hierarchy: men + 40 </a:t>
            </a:r>
          </a:p>
        </p:txBody>
      </p:sp>
      <p:sp>
        <p:nvSpPr>
          <p:cNvPr id="146" name="Shape 146"/>
          <p:cNvSpPr txBox="1">
            <a:spLocks noGrp="1"/>
          </p:cNvSpPr>
          <p:nvPr>
            <p:ph type="body" idx="1"/>
          </p:nvPr>
        </p:nvSpPr>
        <p:spPr>
          <a:xfrm>
            <a:off x="311700" y="15334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5</a:t>
            </a:r>
          </a:p>
          <a:p>
            <a:pPr lvl="0" rtl="0">
              <a:spcBef>
                <a:spcPts val="0"/>
              </a:spcBef>
              <a:spcAft>
                <a:spcPts val="0"/>
              </a:spcAft>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MFA subspecialty</a:t>
            </a:r>
          </a:p>
          <a:p>
            <a:pPr marL="914400" lvl="1" indent="-298450" rtl="0">
              <a:spcBef>
                <a:spcPts val="0"/>
              </a:spcBef>
              <a:spcAft>
                <a:spcPts val="0"/>
              </a:spcAft>
              <a:buClr>
                <a:schemeClr val="dk1"/>
              </a:buClr>
              <a:buSzPct val="100000"/>
              <a:buChar char="○"/>
            </a:pPr>
            <a:r>
              <a:rPr lang="en" sz="1100">
                <a:solidFill>
                  <a:schemeClr val="dk1"/>
                </a:solidFill>
              </a:rPr>
              <a:t>Contacts for future employment</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Technology</a:t>
            </a:r>
          </a:p>
          <a:p>
            <a:pPr marL="914400" lvl="1" indent="-298450" rtl="0">
              <a:spcBef>
                <a:spcPts val="0"/>
              </a:spcBef>
              <a:spcAft>
                <a:spcPts val="0"/>
              </a:spcAft>
              <a:buClr>
                <a:schemeClr val="dk1"/>
              </a:buClr>
              <a:buSzPct val="100000"/>
              <a:buChar char="○"/>
            </a:pPr>
            <a:r>
              <a:rPr lang="en" sz="1100">
                <a:solidFill>
                  <a:schemeClr val="dk1"/>
                </a:solidFill>
              </a:rPr>
              <a:t>End of product of programming</a:t>
            </a:r>
          </a:p>
          <a:p>
            <a:pPr marL="914400" lvl="1" indent="-298450" rtl="0">
              <a:spcBef>
                <a:spcPts val="0"/>
              </a:spcBef>
              <a:spcAft>
                <a:spcPts val="0"/>
              </a:spcAft>
              <a:buClr>
                <a:schemeClr val="dk1"/>
              </a:buClr>
              <a:buSzPct val="100000"/>
              <a:buChar char="○"/>
            </a:pPr>
            <a:r>
              <a:rPr lang="en" sz="1100">
                <a:solidFill>
                  <a:schemeClr val="dk1"/>
                </a:solidFill>
              </a:rPr>
              <a:t>General University Information</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Left overs</a:t>
            </a:r>
          </a:p>
          <a:p>
            <a:pPr marL="914400" lvl="1" indent="-298450" rtl="0">
              <a:spcBef>
                <a:spcPts val="0"/>
              </a:spcBef>
              <a:spcAft>
                <a:spcPts val="0"/>
              </a:spcAft>
              <a:buClr>
                <a:schemeClr val="dk1"/>
              </a:buClr>
              <a:buSzPct val="100000"/>
              <a:buChar char="○"/>
            </a:pPr>
            <a:r>
              <a:rPr lang="en" sz="1100">
                <a:solidFill>
                  <a:schemeClr val="dk1"/>
                </a:solidFill>
              </a:rPr>
              <a:t>General info stuff [general information]</a:t>
            </a:r>
          </a:p>
          <a:p>
            <a:pPr marL="457200" marR="0" lvl="0" indent="0" algn="l" rtl="0">
              <a:lnSpc>
                <a:spcPct val="115000"/>
              </a:lnSpc>
              <a:spcBef>
                <a:spcPts val="0"/>
              </a:spcBef>
              <a:spcAft>
                <a:spcPts val="0"/>
              </a:spcAft>
              <a:buNone/>
            </a:pPr>
            <a:endParaRPr sz="1100">
              <a:solidFill>
                <a:schemeClr val="dk1"/>
              </a:solidFill>
              <a:highlight>
                <a:srgbClr val="C9DAF8"/>
              </a:highlight>
            </a:endParaRPr>
          </a:p>
        </p:txBody>
      </p:sp>
      <p:sp>
        <p:nvSpPr>
          <p:cNvPr id="147" name="Shape 147"/>
          <p:cNvSpPr txBox="1">
            <a:spLocks noGrp="1"/>
          </p:cNvSpPr>
          <p:nvPr>
            <p:ph type="body" idx="1"/>
          </p:nvPr>
        </p:nvSpPr>
        <p:spPr>
          <a:xfrm>
            <a:off x="4503525" y="15334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6</a:t>
            </a:r>
          </a:p>
          <a:p>
            <a:pPr lvl="0" rtl="0">
              <a:spcBef>
                <a:spcPts val="0"/>
              </a:spcBef>
              <a:spcAft>
                <a:spcPts val="0"/>
              </a:spcAft>
              <a:buClr>
                <a:schemeClr val="dk1"/>
              </a:buClr>
              <a:buSzPct val="100000"/>
              <a:buFont typeface="Arial"/>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application process</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program</a:t>
            </a:r>
          </a:p>
          <a:p>
            <a:pPr marL="914400" lvl="1" indent="-298450" rtl="0">
              <a:spcBef>
                <a:spcPts val="0"/>
              </a:spcBef>
              <a:spcAft>
                <a:spcPts val="0"/>
              </a:spcAft>
              <a:buClr>
                <a:schemeClr val="dk1"/>
              </a:buClr>
              <a:buSzPct val="100000"/>
              <a:buChar char="○"/>
            </a:pPr>
            <a:r>
              <a:rPr lang="en" sz="1100">
                <a:solidFill>
                  <a:schemeClr val="dk1"/>
                </a:solidFill>
              </a:rPr>
              <a:t>career assist</a:t>
            </a:r>
          </a:p>
          <a:p>
            <a:pPr marL="914400" lvl="1" indent="-298450" rtl="0">
              <a:spcBef>
                <a:spcPts val="0"/>
              </a:spcBef>
              <a:spcAft>
                <a:spcPts val="0"/>
              </a:spcAft>
              <a:buClr>
                <a:schemeClr val="dk1"/>
              </a:buClr>
              <a:buSzPct val="100000"/>
              <a:buChar char="○"/>
            </a:pPr>
            <a:r>
              <a:rPr lang="en" sz="1100">
                <a:solidFill>
                  <a:schemeClr val="dk1"/>
                </a:solidFill>
              </a:rPr>
              <a:t>resources</a:t>
            </a:r>
          </a:p>
          <a:p>
            <a:pPr marL="914400" lvl="1" indent="-298450" rtl="0">
              <a:spcBef>
                <a:spcPts val="0"/>
              </a:spcBef>
              <a:spcAft>
                <a:spcPts val="0"/>
              </a:spcAft>
              <a:buClr>
                <a:schemeClr val="dk1"/>
              </a:buClr>
              <a:buSzPct val="100000"/>
              <a:buChar char="○"/>
            </a:pPr>
            <a:r>
              <a:rPr lang="en" sz="1100">
                <a:solidFill>
                  <a:schemeClr val="dk1"/>
                </a:solidFill>
              </a:rPr>
              <a:t>international students</a:t>
            </a:r>
          </a:p>
          <a:p>
            <a:pPr marL="914400" lvl="1" indent="-298450" rtl="0">
              <a:spcBef>
                <a:spcPts val="0"/>
              </a:spcBef>
              <a:spcAft>
                <a:spcPts val="0"/>
              </a:spcAft>
              <a:buClr>
                <a:schemeClr val="dk1"/>
              </a:buClr>
              <a:buSzPct val="100000"/>
              <a:buChar char="○"/>
            </a:pPr>
            <a:r>
              <a:rPr lang="en" sz="1100">
                <a:solidFill>
                  <a:schemeClr val="dk1"/>
                </a:solidFill>
              </a:rPr>
              <a:t>information</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other</a:t>
            </a:r>
          </a:p>
          <a:p>
            <a:pPr lvl="0" rtl="0">
              <a:spcBef>
                <a:spcPts val="0"/>
              </a:spcBef>
              <a:buNone/>
            </a:pP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52" name="Shape 15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&amp; Analysis - Prioritized categories</a:t>
            </a:r>
          </a:p>
          <a:p>
            <a:pPr lvl="0" rtl="0">
              <a:spcBef>
                <a:spcPts val="0"/>
              </a:spcBef>
              <a:buNone/>
            </a:pPr>
            <a:r>
              <a:rPr lang="en"/>
              <a:t>Hierarchy: men + 40 </a:t>
            </a:r>
          </a:p>
        </p:txBody>
      </p:sp>
      <p:sp>
        <p:nvSpPr>
          <p:cNvPr id="153" name="Shape 153"/>
          <p:cNvSpPr txBox="1">
            <a:spLocks noGrp="1"/>
          </p:cNvSpPr>
          <p:nvPr>
            <p:ph type="body" idx="1"/>
          </p:nvPr>
        </p:nvSpPr>
        <p:spPr>
          <a:xfrm>
            <a:off x="311700" y="1455150"/>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7</a:t>
            </a:r>
          </a:p>
          <a:p>
            <a:pPr lvl="0" rtl="0">
              <a:spcBef>
                <a:spcPts val="0"/>
              </a:spcBef>
              <a:spcAft>
                <a:spcPts val="0"/>
              </a:spcAft>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apply</a:t>
            </a:r>
          </a:p>
          <a:p>
            <a:pPr marL="914400" lvl="1" indent="-298450" rtl="0">
              <a:spcBef>
                <a:spcPts val="0"/>
              </a:spcBef>
              <a:spcAft>
                <a:spcPts val="0"/>
              </a:spcAft>
              <a:buClr>
                <a:schemeClr val="dk1"/>
              </a:buClr>
              <a:buSzPct val="100000"/>
              <a:buChar char="○"/>
            </a:pPr>
            <a:r>
              <a:rPr lang="en" sz="1100">
                <a:solidFill>
                  <a:schemeClr val="dk1"/>
                </a:solidFill>
              </a:rPr>
              <a:t>courses</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MFA info</a:t>
            </a:r>
          </a:p>
          <a:p>
            <a:pPr marL="914400" lvl="1" indent="-298450" rtl="0">
              <a:spcBef>
                <a:spcPts val="0"/>
              </a:spcBef>
              <a:spcAft>
                <a:spcPts val="0"/>
              </a:spcAft>
              <a:buClr>
                <a:schemeClr val="dk1"/>
              </a:buClr>
              <a:buSzPct val="100000"/>
              <a:buChar char="○"/>
            </a:pPr>
            <a:r>
              <a:rPr lang="en" sz="1100">
                <a:solidFill>
                  <a:schemeClr val="dk1"/>
                </a:solidFill>
              </a:rPr>
              <a:t>career ctr</a:t>
            </a:r>
          </a:p>
          <a:p>
            <a:pPr marL="914400" lvl="1" indent="-298450" rtl="0">
              <a:spcBef>
                <a:spcPts val="0"/>
              </a:spcBef>
              <a:spcAft>
                <a:spcPts val="0"/>
              </a:spcAft>
              <a:buClr>
                <a:schemeClr val="dk1"/>
              </a:buClr>
              <a:buSzPct val="100000"/>
              <a:buChar char="○"/>
            </a:pPr>
            <a:r>
              <a:rPr lang="en" sz="1100">
                <a:solidFill>
                  <a:schemeClr val="dk1"/>
                </a:solidFill>
              </a:rPr>
              <a:t>faculty</a:t>
            </a:r>
          </a:p>
          <a:p>
            <a:pPr marL="914400" lvl="1" indent="-298450" rtl="0">
              <a:spcBef>
                <a:spcPts val="0"/>
              </a:spcBef>
              <a:spcAft>
                <a:spcPts val="0"/>
              </a:spcAft>
              <a:buClr>
                <a:schemeClr val="dk1"/>
              </a:buClr>
              <a:buSzPct val="100000"/>
              <a:buChar char="○"/>
            </a:pPr>
            <a:r>
              <a:rPr lang="en" sz="1100">
                <a:solidFill>
                  <a:schemeClr val="dk1"/>
                </a:solidFill>
              </a:rPr>
              <a:t>financial aid</a:t>
            </a:r>
          </a:p>
          <a:p>
            <a:pPr marL="914400" lvl="1" indent="-298450" rtl="0">
              <a:spcBef>
                <a:spcPts val="0"/>
              </a:spcBef>
              <a:spcAft>
                <a:spcPts val="0"/>
              </a:spcAft>
              <a:buClr>
                <a:schemeClr val="dk1"/>
              </a:buClr>
              <a:buSzPct val="100000"/>
              <a:buChar char="○"/>
            </a:pPr>
            <a:r>
              <a:rPr lang="en" sz="1100">
                <a:solidFill>
                  <a:schemeClr val="dk1"/>
                </a:solidFill>
              </a:rPr>
              <a:t>international</a:t>
            </a:r>
          </a:p>
          <a:p>
            <a:pPr marL="914400" lvl="1" indent="-298450" rtl="0">
              <a:spcBef>
                <a:spcPts val="0"/>
              </a:spcBef>
              <a:spcAft>
                <a:spcPts val="0"/>
              </a:spcAft>
              <a:buClr>
                <a:schemeClr val="dk1"/>
              </a:buClr>
              <a:buSzPct val="100000"/>
              <a:buChar char="○"/>
            </a:pPr>
            <a:r>
              <a:rPr lang="en" sz="1100">
                <a:solidFill>
                  <a:schemeClr val="dk1"/>
                </a:solidFill>
              </a:rPr>
              <a:t>UX</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other</a:t>
            </a:r>
          </a:p>
          <a:p>
            <a:pPr marL="457200" marR="0" lvl="0" indent="0" algn="l" rtl="0">
              <a:lnSpc>
                <a:spcPct val="115000"/>
              </a:lnSpc>
              <a:spcBef>
                <a:spcPts val="0"/>
              </a:spcBef>
              <a:spcAft>
                <a:spcPts val="0"/>
              </a:spcAft>
              <a:buNone/>
            </a:pPr>
            <a:endParaRPr sz="1100">
              <a:solidFill>
                <a:schemeClr val="dk1"/>
              </a:solidFill>
            </a:endParaRPr>
          </a:p>
        </p:txBody>
      </p:sp>
      <p:sp>
        <p:nvSpPr>
          <p:cNvPr id="154" name="Shape 154"/>
          <p:cNvSpPr txBox="1">
            <a:spLocks noGrp="1"/>
          </p:cNvSpPr>
          <p:nvPr>
            <p:ph type="body" idx="1"/>
          </p:nvPr>
        </p:nvSpPr>
        <p:spPr>
          <a:xfrm>
            <a:off x="4503525" y="1455150"/>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8</a:t>
            </a:r>
          </a:p>
          <a:p>
            <a:pPr lvl="0" rtl="0">
              <a:spcBef>
                <a:spcPts val="0"/>
              </a:spcBef>
              <a:spcAft>
                <a:spcPts val="0"/>
              </a:spcAft>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application process</a:t>
            </a:r>
          </a:p>
          <a:p>
            <a:pPr marL="914400" lvl="1" indent="-298450" rtl="0">
              <a:spcBef>
                <a:spcPts val="0"/>
              </a:spcBef>
              <a:spcAft>
                <a:spcPts val="0"/>
              </a:spcAft>
              <a:buClr>
                <a:schemeClr val="dk1"/>
              </a:buClr>
              <a:buSzPct val="100000"/>
              <a:buChar char="○"/>
            </a:pPr>
            <a:r>
              <a:rPr lang="en" sz="1100">
                <a:solidFill>
                  <a:schemeClr val="dk1"/>
                </a:solidFill>
              </a:rPr>
              <a:t>major/minor information</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program description</a:t>
            </a:r>
          </a:p>
          <a:p>
            <a:pPr marL="914400" lvl="1" indent="-298450" rtl="0">
              <a:spcBef>
                <a:spcPts val="0"/>
              </a:spcBef>
              <a:spcAft>
                <a:spcPts val="0"/>
              </a:spcAft>
              <a:buClr>
                <a:schemeClr val="dk1"/>
              </a:buClr>
              <a:buSzPct val="100000"/>
              <a:buChar char="○"/>
            </a:pPr>
            <a:r>
              <a:rPr lang="en" sz="1100">
                <a:solidFill>
                  <a:schemeClr val="dk1"/>
                </a:solidFill>
              </a:rPr>
              <a:t>faculty</a:t>
            </a:r>
          </a:p>
          <a:p>
            <a:pPr marL="914400" lvl="1" indent="-298450" rtl="0">
              <a:spcBef>
                <a:spcPts val="0"/>
              </a:spcBef>
              <a:spcAft>
                <a:spcPts val="0"/>
              </a:spcAft>
              <a:buClr>
                <a:schemeClr val="dk1"/>
              </a:buClr>
              <a:buSzPct val="100000"/>
              <a:buChar char="○"/>
            </a:pPr>
            <a:r>
              <a:rPr lang="en" sz="1100">
                <a:solidFill>
                  <a:schemeClr val="dk1"/>
                </a:solidFill>
              </a:rPr>
              <a:t>job opportunities</a:t>
            </a:r>
          </a:p>
          <a:p>
            <a:pPr marL="914400" lvl="1" indent="-298450" rtl="0">
              <a:spcBef>
                <a:spcPts val="0"/>
              </a:spcBef>
              <a:spcAft>
                <a:spcPts val="0"/>
              </a:spcAft>
              <a:buClr>
                <a:schemeClr val="dk1"/>
              </a:buClr>
              <a:buSzPct val="100000"/>
              <a:buChar char="○"/>
            </a:pPr>
            <a:r>
              <a:rPr lang="en" sz="1100">
                <a:solidFill>
                  <a:schemeClr val="dk1"/>
                </a:solidFill>
              </a:rPr>
              <a:t>resources</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Shape 15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&amp; Analysis - Prioritized categories</a:t>
            </a:r>
          </a:p>
          <a:p>
            <a:pPr lvl="0" rtl="0">
              <a:spcBef>
                <a:spcPts val="0"/>
              </a:spcBef>
              <a:buNone/>
            </a:pPr>
            <a:r>
              <a:rPr lang="en"/>
              <a:t>Hierarchy: female - 40 </a:t>
            </a:r>
          </a:p>
        </p:txBody>
      </p:sp>
      <p:sp>
        <p:nvSpPr>
          <p:cNvPr id="160" name="Shape 160"/>
          <p:cNvSpPr txBox="1">
            <a:spLocks noGrp="1"/>
          </p:cNvSpPr>
          <p:nvPr>
            <p:ph type="body" idx="1"/>
          </p:nvPr>
        </p:nvSpPr>
        <p:spPr>
          <a:xfrm>
            <a:off x="311700" y="15334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9</a:t>
            </a:r>
          </a:p>
          <a:p>
            <a:pPr lvl="0" rtl="0">
              <a:spcBef>
                <a:spcPts val="0"/>
              </a:spcBef>
              <a:spcAft>
                <a:spcPts val="0"/>
              </a:spcAft>
              <a:buClr>
                <a:schemeClr val="dk1"/>
              </a:buClr>
              <a:buSzPct val="100000"/>
              <a:buFont typeface="Arial"/>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Relevant to International Students</a:t>
            </a:r>
          </a:p>
          <a:p>
            <a:pPr marL="914400" lvl="1" indent="-298450" rtl="0">
              <a:spcBef>
                <a:spcPts val="0"/>
              </a:spcBef>
              <a:spcAft>
                <a:spcPts val="0"/>
              </a:spcAft>
              <a:buClr>
                <a:schemeClr val="dk1"/>
              </a:buClr>
              <a:buSzPct val="100000"/>
              <a:buChar char="○"/>
            </a:pPr>
            <a:r>
              <a:rPr lang="en" sz="1100">
                <a:solidFill>
                  <a:schemeClr val="dk1"/>
                </a:solidFill>
              </a:rPr>
              <a:t>Relevant to Applying Students</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Programs and Curriculum</a:t>
            </a:r>
          </a:p>
          <a:p>
            <a:pPr marL="914400" lvl="1" indent="-298450" rtl="0">
              <a:spcBef>
                <a:spcPts val="0"/>
              </a:spcBef>
              <a:spcAft>
                <a:spcPts val="0"/>
              </a:spcAft>
              <a:buClr>
                <a:schemeClr val="dk1"/>
              </a:buClr>
              <a:buSzPct val="100000"/>
              <a:buChar char="○"/>
            </a:pPr>
            <a:r>
              <a:rPr lang="en" sz="1100">
                <a:solidFill>
                  <a:schemeClr val="dk1"/>
                </a:solidFill>
              </a:rPr>
              <a:t>Website Resources</a:t>
            </a:r>
          </a:p>
          <a:p>
            <a:pPr marL="914400" lvl="1" indent="-298450" rtl="0">
              <a:spcBef>
                <a:spcPts val="0"/>
              </a:spcBef>
              <a:spcAft>
                <a:spcPts val="0"/>
              </a:spcAft>
              <a:buClr>
                <a:schemeClr val="dk1"/>
              </a:buClr>
              <a:buSzPct val="100000"/>
              <a:buChar char="○"/>
            </a:pPr>
            <a:r>
              <a:rPr lang="en" sz="1100">
                <a:solidFill>
                  <a:schemeClr val="dk1"/>
                </a:solidFill>
              </a:rPr>
              <a:t>Career Resources</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Locations on Campus</a:t>
            </a:r>
          </a:p>
          <a:p>
            <a:pPr marL="914400" lvl="1" indent="-298450" rtl="0">
              <a:spcBef>
                <a:spcPts val="0"/>
              </a:spcBef>
              <a:spcAft>
                <a:spcPts val="0"/>
              </a:spcAft>
              <a:buClr>
                <a:schemeClr val="dk1"/>
              </a:buClr>
              <a:buSzPct val="100000"/>
              <a:buChar char="○"/>
            </a:pPr>
            <a:r>
              <a:rPr lang="en" sz="1100">
                <a:solidFill>
                  <a:schemeClr val="dk1"/>
                </a:solidFill>
              </a:rPr>
              <a:t>Unknown</a:t>
            </a:r>
          </a:p>
          <a:p>
            <a:pPr marL="0" marR="0" lvl="0" indent="0" algn="l" rtl="0">
              <a:lnSpc>
                <a:spcPct val="115000"/>
              </a:lnSpc>
              <a:spcBef>
                <a:spcPts val="0"/>
              </a:spcBef>
              <a:spcAft>
                <a:spcPts val="0"/>
              </a:spcAft>
              <a:buNone/>
            </a:pPr>
            <a:endParaRPr sz="1100">
              <a:solidFill>
                <a:schemeClr val="dk1"/>
              </a:solidFill>
              <a:highlight>
                <a:srgbClr val="C9DAF8"/>
              </a:highlight>
            </a:endParaRPr>
          </a:p>
        </p:txBody>
      </p:sp>
      <p:sp>
        <p:nvSpPr>
          <p:cNvPr id="161" name="Shape 161"/>
          <p:cNvSpPr txBox="1">
            <a:spLocks noGrp="1"/>
          </p:cNvSpPr>
          <p:nvPr>
            <p:ph type="body" idx="1"/>
          </p:nvPr>
        </p:nvSpPr>
        <p:spPr>
          <a:xfrm>
            <a:off x="4503525" y="15334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10</a:t>
            </a:r>
          </a:p>
          <a:p>
            <a:pPr lvl="0" rtl="0">
              <a:spcBef>
                <a:spcPts val="0"/>
              </a:spcBef>
              <a:spcAft>
                <a:spcPts val="0"/>
              </a:spcAft>
              <a:buClr>
                <a:schemeClr val="dk1"/>
              </a:buClr>
              <a:buSzPct val="100000"/>
              <a:buFont typeface="Arial"/>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Apps</a:t>
            </a:r>
          </a:p>
          <a:p>
            <a:pPr marL="914400" lvl="1" indent="-298450" rtl="0">
              <a:spcBef>
                <a:spcPts val="0"/>
              </a:spcBef>
              <a:spcAft>
                <a:spcPts val="0"/>
              </a:spcAft>
              <a:buClr>
                <a:schemeClr val="dk1"/>
              </a:buClr>
              <a:buSzPct val="100000"/>
              <a:buChar char="○"/>
            </a:pPr>
            <a:r>
              <a:rPr lang="en" sz="1100">
                <a:solidFill>
                  <a:schemeClr val="dk1"/>
                </a:solidFill>
              </a:rPr>
              <a:t>Programs</a:t>
            </a:r>
          </a:p>
          <a:p>
            <a:pPr marL="914400" lvl="1" indent="-298450" rtl="0">
              <a:spcBef>
                <a:spcPts val="0"/>
              </a:spcBef>
              <a:spcAft>
                <a:spcPts val="0"/>
              </a:spcAft>
              <a:buClr>
                <a:schemeClr val="dk1"/>
              </a:buClr>
              <a:buSzPct val="100000"/>
              <a:buChar char="○"/>
            </a:pPr>
            <a:r>
              <a:rPr lang="en" sz="1100">
                <a:solidFill>
                  <a:schemeClr val="dk1"/>
                </a:solidFill>
              </a:rPr>
              <a:t>Career/Higher Ed Prep</a:t>
            </a:r>
          </a:p>
          <a:p>
            <a:pPr marL="914400" lvl="1" indent="-298450" rtl="0">
              <a:spcBef>
                <a:spcPts val="0"/>
              </a:spcBef>
              <a:spcAft>
                <a:spcPts val="0"/>
              </a:spcAft>
              <a:buClr>
                <a:schemeClr val="dk1"/>
              </a:buClr>
              <a:buSzPct val="100000"/>
              <a:buChar char="○"/>
            </a:pPr>
            <a:r>
              <a:rPr lang="en" sz="1100">
                <a:solidFill>
                  <a:schemeClr val="dk1"/>
                </a:solidFill>
              </a:rPr>
              <a:t>International</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Social Media</a:t>
            </a:r>
          </a:p>
          <a:p>
            <a:pPr marL="914400" lvl="1" indent="-298450" rtl="0">
              <a:spcBef>
                <a:spcPts val="0"/>
              </a:spcBef>
              <a:spcAft>
                <a:spcPts val="0"/>
              </a:spcAft>
              <a:buClr>
                <a:schemeClr val="dk1"/>
              </a:buClr>
              <a:buSzPct val="100000"/>
              <a:buChar char="○"/>
            </a:pPr>
            <a:r>
              <a:rPr lang="en" sz="1100">
                <a:solidFill>
                  <a:schemeClr val="dk1"/>
                </a:solidFill>
              </a:rPr>
              <a:t>Tuition</a:t>
            </a:r>
          </a:p>
          <a:p>
            <a:pPr marL="914400" lvl="1" indent="-298450" rtl="0">
              <a:spcBef>
                <a:spcPts val="0"/>
              </a:spcBef>
              <a:spcAft>
                <a:spcPts val="0"/>
              </a:spcAft>
              <a:buClr>
                <a:schemeClr val="dk1"/>
              </a:buClr>
              <a:buSzPct val="100000"/>
              <a:buChar char="○"/>
            </a:pPr>
            <a:r>
              <a:rPr lang="en" sz="1100">
                <a:solidFill>
                  <a:schemeClr val="dk1"/>
                </a:solidFill>
              </a:rPr>
              <a:t>Location</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Gaming</a:t>
            </a:r>
          </a:p>
          <a:p>
            <a:pPr marL="914400" lvl="1" indent="-298450" rtl="0">
              <a:spcBef>
                <a:spcPts val="0"/>
              </a:spcBef>
              <a:spcAft>
                <a:spcPts val="0"/>
              </a:spcAft>
              <a:buClr>
                <a:schemeClr val="dk1"/>
              </a:buClr>
              <a:buSzPct val="100000"/>
              <a:buChar char="○"/>
            </a:pPr>
            <a:r>
              <a:rPr lang="en" sz="1100">
                <a:solidFill>
                  <a:schemeClr val="dk1"/>
                </a:solidFill>
              </a:rPr>
              <a:t>Food</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Shape 1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Clr>
                <a:schemeClr val="dk1"/>
              </a:buClr>
              <a:buSzPct val="39285"/>
              <a:buFont typeface="Arial"/>
              <a:buNone/>
            </a:pPr>
            <a:r>
              <a:rPr lang="en"/>
              <a:t>Data &amp; Analysis - Prioritized categories</a:t>
            </a:r>
          </a:p>
          <a:p>
            <a:pPr lvl="0" rtl="0">
              <a:spcBef>
                <a:spcPts val="0"/>
              </a:spcBef>
              <a:buNone/>
            </a:pPr>
            <a:r>
              <a:rPr lang="en"/>
              <a:t>Hierarchy: female - 40 </a:t>
            </a:r>
          </a:p>
        </p:txBody>
      </p:sp>
      <p:sp>
        <p:nvSpPr>
          <p:cNvPr id="167" name="Shape 167"/>
          <p:cNvSpPr txBox="1">
            <a:spLocks noGrp="1"/>
          </p:cNvSpPr>
          <p:nvPr>
            <p:ph type="body" idx="1"/>
          </p:nvPr>
        </p:nvSpPr>
        <p:spPr>
          <a:xfrm>
            <a:off x="311700" y="15334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11</a:t>
            </a:r>
          </a:p>
          <a:p>
            <a:pPr lvl="0" rtl="0">
              <a:spcBef>
                <a:spcPts val="0"/>
              </a:spcBef>
              <a:spcAft>
                <a:spcPts val="0"/>
              </a:spcAft>
              <a:buClr>
                <a:schemeClr val="dk1"/>
              </a:buClr>
              <a:buSzPct val="100000"/>
              <a:buFont typeface="Arial"/>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 Programs</a:t>
            </a:r>
          </a:p>
          <a:p>
            <a:pPr marL="914400" lvl="1" indent="-298450" rtl="0">
              <a:spcBef>
                <a:spcPts val="0"/>
              </a:spcBef>
              <a:spcAft>
                <a:spcPts val="0"/>
              </a:spcAft>
              <a:buClr>
                <a:schemeClr val="dk1"/>
              </a:buClr>
              <a:buSzPct val="100000"/>
              <a:buChar char="○"/>
            </a:pPr>
            <a:r>
              <a:rPr lang="en" sz="1100">
                <a:solidFill>
                  <a:schemeClr val="dk1"/>
                </a:solidFill>
              </a:rPr>
              <a:t> Admissions</a:t>
            </a:r>
          </a:p>
          <a:p>
            <a:pPr marL="914400" lvl="1" indent="-298450" rtl="0">
              <a:spcBef>
                <a:spcPts val="0"/>
              </a:spcBef>
              <a:spcAft>
                <a:spcPts val="0"/>
              </a:spcAft>
              <a:buClr>
                <a:schemeClr val="dk1"/>
              </a:buClr>
              <a:buSzPct val="100000"/>
              <a:buChar char="○"/>
            </a:pPr>
            <a:r>
              <a:rPr lang="en" sz="1100">
                <a:solidFill>
                  <a:schemeClr val="dk1"/>
                </a:solidFill>
              </a:rPr>
              <a:t> International Students</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Career Services</a:t>
            </a:r>
          </a:p>
          <a:p>
            <a:pPr marL="914400" lvl="1" indent="-298450" rtl="0">
              <a:spcBef>
                <a:spcPts val="0"/>
              </a:spcBef>
              <a:spcAft>
                <a:spcPts val="0"/>
              </a:spcAft>
              <a:buClr>
                <a:schemeClr val="dk1"/>
              </a:buClr>
              <a:buSzPct val="100000"/>
              <a:buChar char="○"/>
            </a:pPr>
            <a:r>
              <a:rPr lang="en" sz="1100">
                <a:solidFill>
                  <a:schemeClr val="dk1"/>
                </a:solidFill>
              </a:rPr>
              <a:t>Financials</a:t>
            </a:r>
          </a:p>
          <a:p>
            <a:pPr marL="914400" lvl="1" indent="-298450" rtl="0">
              <a:spcBef>
                <a:spcPts val="0"/>
              </a:spcBef>
              <a:spcAft>
                <a:spcPts val="0"/>
              </a:spcAft>
              <a:buClr>
                <a:schemeClr val="dk1"/>
              </a:buClr>
              <a:buSzPct val="100000"/>
              <a:buChar char="○"/>
            </a:pPr>
            <a:r>
              <a:rPr lang="en" sz="1100">
                <a:solidFill>
                  <a:schemeClr val="dk1"/>
                </a:solidFill>
              </a:rPr>
              <a:t>Alumni and Advancement</a:t>
            </a:r>
          </a:p>
          <a:p>
            <a:pPr marL="914400" lvl="1" indent="-298450" rtl="0">
              <a:spcBef>
                <a:spcPts val="0"/>
              </a:spcBef>
              <a:spcAft>
                <a:spcPts val="0"/>
              </a:spcAft>
              <a:buClr>
                <a:schemeClr val="dk1"/>
              </a:buClr>
              <a:buSzPct val="100000"/>
              <a:buChar char="○"/>
            </a:pPr>
            <a:r>
              <a:rPr lang="en" sz="1100">
                <a:solidFill>
                  <a:schemeClr val="dk1"/>
                </a:solidFill>
              </a:rPr>
              <a:t>Faculty</a:t>
            </a:r>
          </a:p>
          <a:p>
            <a:pPr marL="914400" lvl="1" indent="-298450" rtl="0">
              <a:spcBef>
                <a:spcPts val="0"/>
              </a:spcBef>
              <a:spcAft>
                <a:spcPts val="0"/>
              </a:spcAft>
              <a:buClr>
                <a:schemeClr val="dk1"/>
              </a:buClr>
              <a:buSzPct val="100000"/>
              <a:buChar char="○"/>
            </a:pPr>
            <a:r>
              <a:rPr lang="en" sz="1100">
                <a:solidFill>
                  <a:schemeClr val="dk1"/>
                </a:solidFill>
              </a:rPr>
              <a:t>Project Management</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Social Media</a:t>
            </a:r>
          </a:p>
          <a:p>
            <a:pPr marL="914400" lvl="1" indent="-298450" rtl="0">
              <a:spcBef>
                <a:spcPts val="0"/>
              </a:spcBef>
              <a:spcAft>
                <a:spcPts val="0"/>
              </a:spcAft>
              <a:buClr>
                <a:schemeClr val="dk1"/>
              </a:buClr>
              <a:buSzPct val="100000"/>
              <a:buChar char="○"/>
            </a:pPr>
            <a:r>
              <a:rPr lang="en" sz="1100">
                <a:solidFill>
                  <a:schemeClr val="dk1"/>
                </a:solidFill>
              </a:rPr>
              <a:t>Technology</a:t>
            </a:r>
          </a:p>
          <a:p>
            <a:pPr marL="914400" lvl="1" indent="-298450" rtl="0">
              <a:spcBef>
                <a:spcPts val="0"/>
              </a:spcBef>
              <a:spcAft>
                <a:spcPts val="0"/>
              </a:spcAft>
              <a:buClr>
                <a:schemeClr val="dk1"/>
              </a:buClr>
              <a:buSzPct val="100000"/>
              <a:buChar char="○"/>
            </a:pPr>
            <a:r>
              <a:rPr lang="en" sz="1100">
                <a:solidFill>
                  <a:schemeClr val="dk1"/>
                </a:solidFill>
              </a:rPr>
              <a:t>Gaming</a:t>
            </a:r>
          </a:p>
          <a:p>
            <a:pPr marL="914400" lvl="1" indent="-298450" rtl="0">
              <a:spcBef>
                <a:spcPts val="0"/>
              </a:spcBef>
              <a:spcAft>
                <a:spcPts val="0"/>
              </a:spcAft>
              <a:buClr>
                <a:schemeClr val="dk1"/>
              </a:buClr>
              <a:buSzPct val="100000"/>
              <a:buChar char="○"/>
            </a:pPr>
            <a:r>
              <a:rPr lang="en" sz="1100">
                <a:solidFill>
                  <a:schemeClr val="dk1"/>
                </a:solidFill>
              </a:rPr>
              <a:t>Misc</a:t>
            </a:r>
          </a:p>
          <a:p>
            <a:pPr marL="457200" marR="0" lvl="0" indent="0" algn="l" rtl="0">
              <a:lnSpc>
                <a:spcPct val="115000"/>
              </a:lnSpc>
              <a:spcBef>
                <a:spcPts val="0"/>
              </a:spcBef>
              <a:spcAft>
                <a:spcPts val="0"/>
              </a:spcAft>
              <a:buNone/>
            </a:pPr>
            <a:endParaRPr sz="1100">
              <a:solidFill>
                <a:schemeClr val="dk1"/>
              </a:solidFill>
              <a:highlight>
                <a:srgbClr val="C9DAF8"/>
              </a:highlight>
            </a:endParaRPr>
          </a:p>
        </p:txBody>
      </p:sp>
      <p:sp>
        <p:nvSpPr>
          <p:cNvPr id="168" name="Shape 168"/>
          <p:cNvSpPr txBox="1">
            <a:spLocks noGrp="1"/>
          </p:cNvSpPr>
          <p:nvPr>
            <p:ph type="body" idx="1"/>
          </p:nvPr>
        </p:nvSpPr>
        <p:spPr>
          <a:xfrm>
            <a:off x="4503525" y="15334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12</a:t>
            </a:r>
          </a:p>
          <a:p>
            <a:pPr lvl="0" rtl="0">
              <a:spcBef>
                <a:spcPts val="0"/>
              </a:spcBef>
              <a:spcAft>
                <a:spcPts val="0"/>
              </a:spcAft>
              <a:buClr>
                <a:schemeClr val="dk1"/>
              </a:buClr>
              <a:buSzPct val="100000"/>
              <a:buFont typeface="Arial"/>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Apps</a:t>
            </a:r>
          </a:p>
          <a:p>
            <a:pPr marL="914400" lvl="1" indent="-298450" rtl="0">
              <a:spcBef>
                <a:spcPts val="0"/>
              </a:spcBef>
              <a:spcAft>
                <a:spcPts val="0"/>
              </a:spcAft>
              <a:buClr>
                <a:schemeClr val="dk1"/>
              </a:buClr>
              <a:buSzPct val="100000"/>
              <a:buChar char="○"/>
            </a:pPr>
            <a:r>
              <a:rPr lang="en" sz="1100">
                <a:solidFill>
                  <a:schemeClr val="dk1"/>
                </a:solidFill>
              </a:rPr>
              <a:t>Programs</a:t>
            </a:r>
          </a:p>
          <a:p>
            <a:pPr marL="914400" lvl="1" indent="-298450" rtl="0">
              <a:spcBef>
                <a:spcPts val="0"/>
              </a:spcBef>
              <a:spcAft>
                <a:spcPts val="0"/>
              </a:spcAft>
              <a:buClr>
                <a:schemeClr val="dk1"/>
              </a:buClr>
              <a:buSzPct val="100000"/>
              <a:buChar char="○"/>
            </a:pPr>
            <a:r>
              <a:rPr lang="en" sz="1100">
                <a:solidFill>
                  <a:schemeClr val="dk1"/>
                </a:solidFill>
              </a:rPr>
              <a:t>Career/Higher Ed Prep</a:t>
            </a:r>
          </a:p>
          <a:p>
            <a:pPr marL="914400" lvl="1" indent="-298450" rtl="0">
              <a:spcBef>
                <a:spcPts val="0"/>
              </a:spcBef>
              <a:spcAft>
                <a:spcPts val="0"/>
              </a:spcAft>
              <a:buClr>
                <a:schemeClr val="dk1"/>
              </a:buClr>
              <a:buSzPct val="100000"/>
              <a:buChar char="○"/>
            </a:pPr>
            <a:r>
              <a:rPr lang="en" sz="1100">
                <a:solidFill>
                  <a:schemeClr val="dk1"/>
                </a:solidFill>
              </a:rPr>
              <a:t>International</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Social Media</a:t>
            </a:r>
          </a:p>
          <a:p>
            <a:pPr marL="914400" lvl="1" indent="-298450" rtl="0">
              <a:spcBef>
                <a:spcPts val="0"/>
              </a:spcBef>
              <a:spcAft>
                <a:spcPts val="0"/>
              </a:spcAft>
              <a:buClr>
                <a:schemeClr val="dk1"/>
              </a:buClr>
              <a:buSzPct val="100000"/>
              <a:buChar char="○"/>
            </a:pPr>
            <a:r>
              <a:rPr lang="en" sz="1100">
                <a:solidFill>
                  <a:schemeClr val="dk1"/>
                </a:solidFill>
              </a:rPr>
              <a:t>Tuition</a:t>
            </a:r>
          </a:p>
          <a:p>
            <a:pPr marL="914400" lvl="1" indent="-298450" rtl="0">
              <a:spcBef>
                <a:spcPts val="0"/>
              </a:spcBef>
              <a:spcAft>
                <a:spcPts val="0"/>
              </a:spcAft>
              <a:buClr>
                <a:schemeClr val="dk1"/>
              </a:buClr>
              <a:buSzPct val="100000"/>
              <a:buChar char="○"/>
            </a:pPr>
            <a:r>
              <a:rPr lang="en" sz="1100">
                <a:solidFill>
                  <a:schemeClr val="dk1"/>
                </a:solidFill>
              </a:rPr>
              <a:t>Location</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Gaming</a:t>
            </a:r>
          </a:p>
          <a:p>
            <a:pPr marL="914400" lvl="1" indent="-298450" rtl="0">
              <a:spcBef>
                <a:spcPts val="0"/>
              </a:spcBef>
              <a:spcAft>
                <a:spcPts val="0"/>
              </a:spcAft>
              <a:buClr>
                <a:schemeClr val="dk1"/>
              </a:buClr>
              <a:buSzPct val="100000"/>
              <a:buChar char="○"/>
            </a:pPr>
            <a:r>
              <a:rPr lang="en" sz="1100">
                <a:solidFill>
                  <a:schemeClr val="dk1"/>
                </a:solidFill>
              </a:rPr>
              <a:t>Food</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Shape 17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&amp; Analysis - Prioritized categories</a:t>
            </a:r>
          </a:p>
          <a:p>
            <a:pPr lvl="0" rtl="0">
              <a:spcBef>
                <a:spcPts val="0"/>
              </a:spcBef>
              <a:buNone/>
            </a:pPr>
            <a:r>
              <a:rPr lang="en"/>
              <a:t>Hierarchy: men - 40 </a:t>
            </a:r>
          </a:p>
        </p:txBody>
      </p:sp>
      <p:sp>
        <p:nvSpPr>
          <p:cNvPr id="174" name="Shape 174"/>
          <p:cNvSpPr txBox="1">
            <a:spLocks noGrp="1"/>
          </p:cNvSpPr>
          <p:nvPr>
            <p:ph type="body" idx="1"/>
          </p:nvPr>
        </p:nvSpPr>
        <p:spPr>
          <a:xfrm>
            <a:off x="311700" y="14572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13</a:t>
            </a:r>
          </a:p>
          <a:p>
            <a:pPr lvl="0" rtl="0">
              <a:spcBef>
                <a:spcPts val="0"/>
              </a:spcBef>
              <a:spcAft>
                <a:spcPts val="0"/>
              </a:spcAft>
              <a:buClr>
                <a:schemeClr val="dk1"/>
              </a:buClr>
              <a:buSzPct val="100000"/>
              <a:buFont typeface="Arial"/>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apply</a:t>
            </a:r>
          </a:p>
          <a:p>
            <a:pPr marL="914400" lvl="1" indent="-298450" rtl="0">
              <a:spcBef>
                <a:spcPts val="0"/>
              </a:spcBef>
              <a:spcAft>
                <a:spcPts val="0"/>
              </a:spcAft>
              <a:buClr>
                <a:schemeClr val="dk1"/>
              </a:buClr>
              <a:buSzPct val="100000"/>
              <a:buChar char="○"/>
            </a:pPr>
            <a:r>
              <a:rPr lang="en" sz="1100">
                <a:solidFill>
                  <a:schemeClr val="dk1"/>
                </a:solidFill>
              </a:rPr>
              <a:t>courses</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MFA info</a:t>
            </a:r>
          </a:p>
          <a:p>
            <a:pPr marL="914400" lvl="1" indent="-298450" rtl="0">
              <a:spcBef>
                <a:spcPts val="0"/>
              </a:spcBef>
              <a:spcAft>
                <a:spcPts val="0"/>
              </a:spcAft>
              <a:buClr>
                <a:schemeClr val="dk1"/>
              </a:buClr>
              <a:buSzPct val="100000"/>
              <a:buChar char="○"/>
            </a:pPr>
            <a:r>
              <a:rPr lang="en" sz="1100">
                <a:solidFill>
                  <a:schemeClr val="dk1"/>
                </a:solidFill>
              </a:rPr>
              <a:t>career ctr</a:t>
            </a:r>
          </a:p>
          <a:p>
            <a:pPr marL="914400" lvl="1" indent="-298450" rtl="0">
              <a:spcBef>
                <a:spcPts val="0"/>
              </a:spcBef>
              <a:spcAft>
                <a:spcPts val="0"/>
              </a:spcAft>
              <a:buClr>
                <a:schemeClr val="dk1"/>
              </a:buClr>
              <a:buSzPct val="100000"/>
              <a:buChar char="○"/>
            </a:pPr>
            <a:r>
              <a:rPr lang="en" sz="1100">
                <a:solidFill>
                  <a:schemeClr val="dk1"/>
                </a:solidFill>
              </a:rPr>
              <a:t>faculty</a:t>
            </a:r>
          </a:p>
          <a:p>
            <a:pPr marL="914400" lvl="1" indent="-298450" rtl="0">
              <a:spcBef>
                <a:spcPts val="0"/>
              </a:spcBef>
              <a:spcAft>
                <a:spcPts val="0"/>
              </a:spcAft>
              <a:buClr>
                <a:schemeClr val="dk1"/>
              </a:buClr>
              <a:buSzPct val="100000"/>
              <a:buChar char="○"/>
            </a:pPr>
            <a:r>
              <a:rPr lang="en" sz="1100">
                <a:solidFill>
                  <a:schemeClr val="dk1"/>
                </a:solidFill>
              </a:rPr>
              <a:t>financial aid</a:t>
            </a:r>
          </a:p>
          <a:p>
            <a:pPr marL="914400" lvl="1" indent="-298450" rtl="0">
              <a:spcBef>
                <a:spcPts val="0"/>
              </a:spcBef>
              <a:spcAft>
                <a:spcPts val="0"/>
              </a:spcAft>
              <a:buClr>
                <a:schemeClr val="dk1"/>
              </a:buClr>
              <a:buSzPct val="100000"/>
              <a:buChar char="○"/>
            </a:pPr>
            <a:r>
              <a:rPr lang="en" sz="1100">
                <a:solidFill>
                  <a:schemeClr val="dk1"/>
                </a:solidFill>
              </a:rPr>
              <a:t>international</a:t>
            </a:r>
          </a:p>
          <a:p>
            <a:pPr marL="914400" lvl="1" indent="-298450" rtl="0">
              <a:spcBef>
                <a:spcPts val="0"/>
              </a:spcBef>
              <a:spcAft>
                <a:spcPts val="0"/>
              </a:spcAft>
              <a:buClr>
                <a:schemeClr val="dk1"/>
              </a:buClr>
              <a:buSzPct val="100000"/>
              <a:buChar char="○"/>
            </a:pPr>
            <a:r>
              <a:rPr lang="en" sz="1100">
                <a:solidFill>
                  <a:schemeClr val="dk1"/>
                </a:solidFill>
              </a:rPr>
              <a:t>UX</a:t>
            </a:r>
          </a:p>
          <a:p>
            <a:pPr marL="457200" lvl="0" indent="-298450" rtl="0">
              <a:spcBef>
                <a:spcPts val="0"/>
              </a:spcBef>
              <a:spcAft>
                <a:spcPts val="0"/>
              </a:spcAft>
              <a:buClr>
                <a:schemeClr val="dk1"/>
              </a:buClr>
              <a:buSzPct val="100000"/>
              <a:buChar char="●"/>
            </a:pPr>
            <a:r>
              <a:rPr lang="en" sz="1100">
                <a:solidFill>
                  <a:schemeClr val="dk1"/>
                </a:solidFill>
              </a:rPr>
              <a:t>Unimportant</a:t>
            </a:r>
          </a:p>
          <a:p>
            <a:pPr marL="914400" lvl="1" indent="-298450" rtl="0">
              <a:spcBef>
                <a:spcPts val="0"/>
              </a:spcBef>
              <a:spcAft>
                <a:spcPts val="0"/>
              </a:spcAft>
              <a:buClr>
                <a:schemeClr val="dk1"/>
              </a:buClr>
              <a:buSzPct val="100000"/>
              <a:buChar char="○"/>
            </a:pPr>
            <a:r>
              <a:rPr lang="en" sz="1100">
                <a:solidFill>
                  <a:schemeClr val="dk1"/>
                </a:solidFill>
              </a:rPr>
              <a:t>other</a:t>
            </a:r>
          </a:p>
          <a:p>
            <a:pPr marL="457200" marR="0" lvl="0" indent="0" algn="l" rtl="0">
              <a:lnSpc>
                <a:spcPct val="115000"/>
              </a:lnSpc>
              <a:spcBef>
                <a:spcPts val="0"/>
              </a:spcBef>
              <a:spcAft>
                <a:spcPts val="0"/>
              </a:spcAft>
              <a:buNone/>
            </a:pPr>
            <a:endParaRPr sz="1100">
              <a:solidFill>
                <a:schemeClr val="dk1"/>
              </a:solidFill>
              <a:highlight>
                <a:srgbClr val="C9DAF8"/>
              </a:highlight>
            </a:endParaRPr>
          </a:p>
        </p:txBody>
      </p:sp>
      <p:sp>
        <p:nvSpPr>
          <p:cNvPr id="175" name="Shape 175"/>
          <p:cNvSpPr txBox="1">
            <a:spLocks noGrp="1"/>
          </p:cNvSpPr>
          <p:nvPr>
            <p:ph type="body" idx="1"/>
          </p:nvPr>
        </p:nvSpPr>
        <p:spPr>
          <a:xfrm>
            <a:off x="4503525" y="1457275"/>
            <a:ext cx="4050000" cy="3416400"/>
          </a:xfrm>
          <a:prstGeom prst="rect">
            <a:avLst/>
          </a:prstGeom>
        </p:spPr>
        <p:txBody>
          <a:bodyPr lIns="91425" tIns="91425" rIns="91425" bIns="91425" anchor="t" anchorCtr="0">
            <a:noAutofit/>
          </a:bodyPr>
          <a:lstStyle/>
          <a:p>
            <a:pPr lvl="0" rtl="0">
              <a:spcBef>
                <a:spcPts val="0"/>
              </a:spcBef>
              <a:spcAft>
                <a:spcPts val="0"/>
              </a:spcAft>
              <a:buClr>
                <a:schemeClr val="dk1"/>
              </a:buClr>
              <a:buSzPct val="100000"/>
              <a:buFont typeface="Arial"/>
              <a:buNone/>
            </a:pPr>
            <a:r>
              <a:rPr lang="en" sz="1100">
                <a:solidFill>
                  <a:schemeClr val="dk1"/>
                </a:solidFill>
              </a:rPr>
              <a:t>Participant 14</a:t>
            </a:r>
          </a:p>
          <a:p>
            <a:pPr lvl="0" rtl="0">
              <a:spcBef>
                <a:spcPts val="0"/>
              </a:spcBef>
              <a:spcAft>
                <a:spcPts val="0"/>
              </a:spcAft>
              <a:buNone/>
            </a:pPr>
            <a:endParaRPr sz="1100">
              <a:solidFill>
                <a:schemeClr val="dk1"/>
              </a:solidFill>
            </a:endParaRPr>
          </a:p>
          <a:p>
            <a:pPr marL="457200" lvl="0" indent="-298450" rtl="0">
              <a:spcBef>
                <a:spcPts val="0"/>
              </a:spcBef>
              <a:spcAft>
                <a:spcPts val="0"/>
              </a:spcAft>
              <a:buClr>
                <a:schemeClr val="dk1"/>
              </a:buClr>
              <a:buSzPct val="100000"/>
              <a:buChar char="●"/>
            </a:pPr>
            <a:r>
              <a:rPr lang="en" sz="1100">
                <a:solidFill>
                  <a:schemeClr val="dk1"/>
                </a:solidFill>
              </a:rPr>
              <a:t>Critical</a:t>
            </a:r>
          </a:p>
          <a:p>
            <a:pPr marL="914400" lvl="1" indent="-298450" rtl="0">
              <a:spcBef>
                <a:spcPts val="0"/>
              </a:spcBef>
              <a:spcAft>
                <a:spcPts val="0"/>
              </a:spcAft>
              <a:buClr>
                <a:schemeClr val="dk1"/>
              </a:buClr>
              <a:buSzPct val="100000"/>
              <a:buChar char="○"/>
            </a:pPr>
            <a:r>
              <a:rPr lang="en" sz="1100">
                <a:solidFill>
                  <a:schemeClr val="dk1"/>
                </a:solidFill>
              </a:rPr>
              <a:t>application process</a:t>
            </a:r>
          </a:p>
          <a:p>
            <a:pPr marL="914400" lvl="1" indent="-298450" rtl="0">
              <a:spcBef>
                <a:spcPts val="0"/>
              </a:spcBef>
              <a:spcAft>
                <a:spcPts val="0"/>
              </a:spcAft>
              <a:buClr>
                <a:schemeClr val="dk1"/>
              </a:buClr>
              <a:buSzPct val="100000"/>
              <a:buChar char="○"/>
            </a:pPr>
            <a:r>
              <a:rPr lang="en" sz="1100">
                <a:solidFill>
                  <a:schemeClr val="dk1"/>
                </a:solidFill>
              </a:rPr>
              <a:t>major/minor information</a:t>
            </a:r>
          </a:p>
          <a:p>
            <a:pPr marL="457200" lvl="0" indent="-298450" rtl="0">
              <a:spcBef>
                <a:spcPts val="0"/>
              </a:spcBef>
              <a:spcAft>
                <a:spcPts val="0"/>
              </a:spcAft>
              <a:buClr>
                <a:schemeClr val="dk1"/>
              </a:buClr>
              <a:buSzPct val="100000"/>
              <a:buChar char="●"/>
            </a:pPr>
            <a:r>
              <a:rPr lang="en" sz="1100">
                <a:solidFill>
                  <a:schemeClr val="dk1"/>
                </a:solidFill>
              </a:rPr>
              <a:t>Important</a:t>
            </a:r>
          </a:p>
          <a:p>
            <a:pPr marL="914400" lvl="1" indent="-298450" rtl="0">
              <a:spcBef>
                <a:spcPts val="0"/>
              </a:spcBef>
              <a:spcAft>
                <a:spcPts val="0"/>
              </a:spcAft>
              <a:buClr>
                <a:schemeClr val="dk1"/>
              </a:buClr>
              <a:buSzPct val="100000"/>
              <a:buChar char="○"/>
            </a:pPr>
            <a:r>
              <a:rPr lang="en" sz="1100">
                <a:solidFill>
                  <a:schemeClr val="dk1"/>
                </a:solidFill>
              </a:rPr>
              <a:t>program description</a:t>
            </a:r>
          </a:p>
          <a:p>
            <a:pPr marL="914400" lvl="1" indent="-298450" rtl="0">
              <a:spcBef>
                <a:spcPts val="0"/>
              </a:spcBef>
              <a:spcAft>
                <a:spcPts val="0"/>
              </a:spcAft>
              <a:buClr>
                <a:schemeClr val="dk1"/>
              </a:buClr>
              <a:buSzPct val="100000"/>
              <a:buChar char="○"/>
            </a:pPr>
            <a:r>
              <a:rPr lang="en" sz="1100">
                <a:solidFill>
                  <a:schemeClr val="dk1"/>
                </a:solidFill>
              </a:rPr>
              <a:t>faculty</a:t>
            </a:r>
          </a:p>
          <a:p>
            <a:pPr marL="914400" lvl="1" indent="-298450" rtl="0">
              <a:spcBef>
                <a:spcPts val="0"/>
              </a:spcBef>
              <a:spcAft>
                <a:spcPts val="0"/>
              </a:spcAft>
              <a:buClr>
                <a:schemeClr val="dk1"/>
              </a:buClr>
              <a:buSzPct val="100000"/>
              <a:buChar char="○"/>
            </a:pPr>
            <a:r>
              <a:rPr lang="en" sz="1100">
                <a:solidFill>
                  <a:schemeClr val="dk1"/>
                </a:solidFill>
              </a:rPr>
              <a:t>job opportunities</a:t>
            </a:r>
          </a:p>
          <a:p>
            <a:pPr marL="914400" lvl="1" indent="-298450" rtl="0">
              <a:spcBef>
                <a:spcPts val="0"/>
              </a:spcBef>
              <a:spcAft>
                <a:spcPts val="0"/>
              </a:spcAft>
              <a:buClr>
                <a:schemeClr val="dk1"/>
              </a:buClr>
              <a:buSzPct val="100000"/>
              <a:buChar char="○"/>
            </a:pPr>
            <a:r>
              <a:rPr lang="en" sz="1100">
                <a:solidFill>
                  <a:schemeClr val="dk1"/>
                </a:solidFill>
              </a:rPr>
              <a:t>resources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9"/>
        <p:cNvGrpSpPr/>
        <p:nvPr/>
      </p:nvGrpSpPr>
      <p:grpSpPr>
        <a:xfrm>
          <a:off x="0" y="0"/>
          <a:ext cx="0" cy="0"/>
          <a:chOff x="0" y="0"/>
          <a:chExt cx="0" cy="0"/>
        </a:xfrm>
      </p:grpSpPr>
      <p:sp>
        <p:nvSpPr>
          <p:cNvPr id="180" name="Shape 18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&amp; Analysis - Prioritized categories</a:t>
            </a:r>
          </a:p>
          <a:p>
            <a:pPr lvl="0" rtl="0">
              <a:spcBef>
                <a:spcPts val="0"/>
              </a:spcBef>
              <a:buNone/>
            </a:pPr>
            <a:r>
              <a:rPr lang="en"/>
              <a:t>Hierarchy: men - 40 </a:t>
            </a:r>
          </a:p>
        </p:txBody>
      </p:sp>
      <p:sp>
        <p:nvSpPr>
          <p:cNvPr id="181" name="Shape 181"/>
          <p:cNvSpPr txBox="1">
            <a:spLocks noGrp="1"/>
          </p:cNvSpPr>
          <p:nvPr>
            <p:ph type="body" idx="1"/>
          </p:nvPr>
        </p:nvSpPr>
        <p:spPr>
          <a:xfrm>
            <a:off x="311700" y="16096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15</a:t>
            </a:r>
          </a:p>
          <a:p>
            <a:pPr lvl="0" rtl="0">
              <a:spcBef>
                <a:spcPts val="0"/>
              </a:spcBef>
              <a:spcAft>
                <a:spcPts val="0"/>
              </a:spcAft>
              <a:buNone/>
            </a:pPr>
            <a:endParaRPr sz="1100">
              <a:solidFill>
                <a:schemeClr val="dk1"/>
              </a:solidFill>
            </a:endParaRPr>
          </a:p>
          <a:p>
            <a:pPr marL="457200" lvl="0" indent="-298450" rtl="0">
              <a:spcBef>
                <a:spcPts val="0"/>
              </a:spcBef>
              <a:spcAft>
                <a:spcPts val="0"/>
              </a:spcAft>
              <a:buClr>
                <a:schemeClr val="dk1"/>
              </a:buClr>
              <a:buSzPct val="100000"/>
            </a:pPr>
            <a:r>
              <a:rPr lang="en" sz="1100">
                <a:solidFill>
                  <a:schemeClr val="dk1"/>
                </a:solidFill>
              </a:rPr>
              <a:t>Critical</a:t>
            </a:r>
          </a:p>
          <a:p>
            <a:pPr marL="914400" lvl="1" indent="-298450" rtl="0">
              <a:spcBef>
                <a:spcPts val="0"/>
              </a:spcBef>
              <a:spcAft>
                <a:spcPts val="0"/>
              </a:spcAft>
              <a:buClr>
                <a:schemeClr val="dk1"/>
              </a:buClr>
              <a:buSzPct val="100000"/>
            </a:pPr>
            <a:r>
              <a:rPr lang="en" sz="1100">
                <a:solidFill>
                  <a:schemeClr val="dk1"/>
                </a:solidFill>
              </a:rPr>
              <a:t>Application Information </a:t>
            </a:r>
          </a:p>
          <a:p>
            <a:pPr marL="914400" lvl="1" indent="-298450" rtl="0">
              <a:spcBef>
                <a:spcPts val="0"/>
              </a:spcBef>
              <a:spcAft>
                <a:spcPts val="0"/>
              </a:spcAft>
              <a:buClr>
                <a:schemeClr val="dk1"/>
              </a:buClr>
              <a:buSzPct val="100000"/>
            </a:pPr>
            <a:r>
              <a:rPr lang="en" sz="1100">
                <a:solidFill>
                  <a:schemeClr val="dk1"/>
                </a:solidFill>
              </a:rPr>
              <a:t>Technology and Media</a:t>
            </a:r>
          </a:p>
          <a:p>
            <a:pPr marL="457200" lvl="0" indent="-298450" rtl="0">
              <a:spcBef>
                <a:spcPts val="0"/>
              </a:spcBef>
              <a:spcAft>
                <a:spcPts val="0"/>
              </a:spcAft>
              <a:buClr>
                <a:schemeClr val="dk1"/>
              </a:buClr>
              <a:buSzPct val="100000"/>
            </a:pPr>
            <a:r>
              <a:rPr lang="en" sz="1100">
                <a:solidFill>
                  <a:schemeClr val="dk1"/>
                </a:solidFill>
              </a:rPr>
              <a:t>Important</a:t>
            </a:r>
          </a:p>
          <a:p>
            <a:pPr marL="914400" lvl="1" indent="-298450" rtl="0">
              <a:spcBef>
                <a:spcPts val="0"/>
              </a:spcBef>
              <a:spcAft>
                <a:spcPts val="0"/>
              </a:spcAft>
              <a:buClr>
                <a:schemeClr val="dk1"/>
              </a:buClr>
              <a:buSzPct val="100000"/>
            </a:pPr>
            <a:r>
              <a:rPr lang="en" sz="1100">
                <a:solidFill>
                  <a:schemeClr val="dk1"/>
                </a:solidFill>
              </a:rPr>
              <a:t>Alumni and Career</a:t>
            </a:r>
          </a:p>
          <a:p>
            <a:pPr marL="914400" lvl="1" indent="-298450" rtl="0">
              <a:spcBef>
                <a:spcPts val="0"/>
              </a:spcBef>
              <a:spcAft>
                <a:spcPts val="0"/>
              </a:spcAft>
              <a:buClr>
                <a:schemeClr val="dk1"/>
              </a:buClr>
              <a:buSzPct val="100000"/>
            </a:pPr>
            <a:r>
              <a:rPr lang="en" sz="1100">
                <a:solidFill>
                  <a:schemeClr val="dk1"/>
                </a:solidFill>
              </a:rPr>
              <a:t>Program Related</a:t>
            </a:r>
          </a:p>
          <a:p>
            <a:pPr marL="914400" lvl="1" indent="-298450" rtl="0">
              <a:spcBef>
                <a:spcPts val="0"/>
              </a:spcBef>
              <a:spcAft>
                <a:spcPts val="0"/>
              </a:spcAft>
              <a:buClr>
                <a:schemeClr val="dk1"/>
              </a:buClr>
              <a:buSzPct val="100000"/>
            </a:pPr>
            <a:r>
              <a:rPr lang="en" sz="1100">
                <a:solidFill>
                  <a:schemeClr val="dk1"/>
                </a:solidFill>
              </a:rPr>
              <a:t>International</a:t>
            </a:r>
          </a:p>
          <a:p>
            <a:pPr marL="457200" lvl="0" indent="-298450" rtl="0">
              <a:spcBef>
                <a:spcPts val="0"/>
              </a:spcBef>
              <a:spcAft>
                <a:spcPts val="0"/>
              </a:spcAft>
              <a:buClr>
                <a:schemeClr val="dk1"/>
              </a:buClr>
              <a:buSzPct val="100000"/>
            </a:pPr>
            <a:r>
              <a:rPr lang="en" sz="1100">
                <a:solidFill>
                  <a:schemeClr val="dk1"/>
                </a:solidFill>
              </a:rPr>
              <a:t>Unimportant</a:t>
            </a:r>
          </a:p>
          <a:p>
            <a:pPr marL="914400" lvl="1" indent="-298450" rtl="0">
              <a:spcBef>
                <a:spcPts val="0"/>
              </a:spcBef>
              <a:spcAft>
                <a:spcPts val="0"/>
              </a:spcAft>
              <a:buClr>
                <a:schemeClr val="dk1"/>
              </a:buClr>
              <a:buSzPct val="100000"/>
            </a:pPr>
            <a:r>
              <a:rPr lang="en" sz="1100">
                <a:solidFill>
                  <a:schemeClr val="dk1"/>
                </a:solidFill>
              </a:rPr>
              <a:t>Partners</a:t>
            </a:r>
          </a:p>
          <a:p>
            <a:pPr marL="457200" marR="0" lvl="0" indent="0" algn="l" rtl="0">
              <a:lnSpc>
                <a:spcPct val="115000"/>
              </a:lnSpc>
              <a:spcBef>
                <a:spcPts val="0"/>
              </a:spcBef>
              <a:spcAft>
                <a:spcPts val="0"/>
              </a:spcAft>
              <a:buNone/>
            </a:pPr>
            <a:endParaRPr sz="1100">
              <a:solidFill>
                <a:schemeClr val="dk1"/>
              </a:solidFill>
              <a:highlight>
                <a:srgbClr val="C9DAF8"/>
              </a:highlight>
            </a:endParaRPr>
          </a:p>
        </p:txBody>
      </p:sp>
      <p:sp>
        <p:nvSpPr>
          <p:cNvPr id="182" name="Shape 182"/>
          <p:cNvSpPr txBox="1">
            <a:spLocks noGrp="1"/>
          </p:cNvSpPr>
          <p:nvPr>
            <p:ph type="body" idx="1"/>
          </p:nvPr>
        </p:nvSpPr>
        <p:spPr>
          <a:xfrm>
            <a:off x="4503525" y="1609675"/>
            <a:ext cx="40500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Participant 16</a:t>
            </a:r>
          </a:p>
          <a:p>
            <a:pPr lvl="0" rtl="0">
              <a:spcBef>
                <a:spcPts val="0"/>
              </a:spcBef>
              <a:spcAft>
                <a:spcPts val="0"/>
              </a:spcAft>
              <a:buNone/>
            </a:pPr>
            <a:endParaRPr sz="1100">
              <a:solidFill>
                <a:schemeClr val="dk1"/>
              </a:solidFill>
            </a:endParaRPr>
          </a:p>
          <a:p>
            <a:pPr marL="457200" lvl="0" indent="-298450" rtl="0">
              <a:spcBef>
                <a:spcPts val="0"/>
              </a:spcBef>
              <a:spcAft>
                <a:spcPts val="0"/>
              </a:spcAft>
              <a:buClr>
                <a:schemeClr val="dk1"/>
              </a:buClr>
              <a:buSzPct val="100000"/>
            </a:pPr>
            <a:r>
              <a:rPr lang="en" sz="1100">
                <a:solidFill>
                  <a:schemeClr val="dk1"/>
                </a:solidFill>
              </a:rPr>
              <a:t>Critical</a:t>
            </a:r>
          </a:p>
          <a:p>
            <a:pPr marL="914400" lvl="1" indent="-298450" rtl="0">
              <a:spcBef>
                <a:spcPts val="0"/>
              </a:spcBef>
              <a:spcAft>
                <a:spcPts val="0"/>
              </a:spcAft>
              <a:buClr>
                <a:schemeClr val="dk1"/>
              </a:buClr>
              <a:buSzPct val="100000"/>
            </a:pPr>
            <a:r>
              <a:rPr lang="en" sz="1100">
                <a:solidFill>
                  <a:schemeClr val="dk1"/>
                </a:solidFill>
              </a:rPr>
              <a:t>Application &amp; Documents</a:t>
            </a:r>
          </a:p>
          <a:p>
            <a:pPr marL="914400" lvl="1" indent="-298450" rtl="0">
              <a:spcBef>
                <a:spcPts val="0"/>
              </a:spcBef>
              <a:spcAft>
                <a:spcPts val="0"/>
              </a:spcAft>
              <a:buClr>
                <a:schemeClr val="dk1"/>
              </a:buClr>
              <a:buSzPct val="100000"/>
            </a:pPr>
            <a:r>
              <a:rPr lang="en" sz="1100">
                <a:solidFill>
                  <a:schemeClr val="dk1"/>
                </a:solidFill>
              </a:rPr>
              <a:t>Minors/Majors Programs</a:t>
            </a:r>
          </a:p>
          <a:p>
            <a:pPr marL="914400" lvl="1" indent="-298450" rtl="0">
              <a:spcBef>
                <a:spcPts val="0"/>
              </a:spcBef>
              <a:spcAft>
                <a:spcPts val="0"/>
              </a:spcAft>
              <a:buClr>
                <a:schemeClr val="dk1"/>
              </a:buClr>
              <a:buSzPct val="100000"/>
            </a:pPr>
            <a:r>
              <a:rPr lang="en" sz="1100">
                <a:solidFill>
                  <a:schemeClr val="dk1"/>
                </a:solidFill>
              </a:rPr>
              <a:t>Interactive Media Programs</a:t>
            </a:r>
          </a:p>
          <a:p>
            <a:pPr marL="914400" lvl="1" indent="-298450" rtl="0">
              <a:spcBef>
                <a:spcPts val="0"/>
              </a:spcBef>
              <a:spcAft>
                <a:spcPts val="0"/>
              </a:spcAft>
              <a:buClr>
                <a:schemeClr val="dk1"/>
              </a:buClr>
              <a:buSzPct val="100000"/>
            </a:pPr>
            <a:r>
              <a:rPr lang="en" sz="1100">
                <a:solidFill>
                  <a:schemeClr val="dk1"/>
                </a:solidFill>
              </a:rPr>
              <a:t>About Us</a:t>
            </a:r>
          </a:p>
          <a:p>
            <a:pPr marL="457200" lvl="0" indent="-298450" rtl="0">
              <a:spcBef>
                <a:spcPts val="0"/>
              </a:spcBef>
              <a:spcAft>
                <a:spcPts val="0"/>
              </a:spcAft>
              <a:buClr>
                <a:schemeClr val="dk1"/>
              </a:buClr>
              <a:buSzPct val="100000"/>
            </a:pPr>
            <a:r>
              <a:rPr lang="en" sz="1100">
                <a:solidFill>
                  <a:schemeClr val="dk1"/>
                </a:solidFill>
              </a:rPr>
              <a:t>Important</a:t>
            </a:r>
          </a:p>
          <a:p>
            <a:pPr marL="914400" lvl="1" indent="-298450" rtl="0">
              <a:spcBef>
                <a:spcPts val="0"/>
              </a:spcBef>
              <a:spcAft>
                <a:spcPts val="0"/>
              </a:spcAft>
              <a:buClr>
                <a:schemeClr val="dk1"/>
              </a:buClr>
              <a:buSzPct val="100000"/>
            </a:pPr>
            <a:r>
              <a:rPr lang="en" sz="1100">
                <a:solidFill>
                  <a:schemeClr val="dk1"/>
                </a:solidFill>
              </a:rPr>
              <a:t>Courses</a:t>
            </a:r>
          </a:p>
          <a:p>
            <a:pPr marL="914400" lvl="1" indent="-298450" rtl="0">
              <a:spcBef>
                <a:spcPts val="0"/>
              </a:spcBef>
              <a:spcAft>
                <a:spcPts val="0"/>
              </a:spcAft>
              <a:buClr>
                <a:schemeClr val="dk1"/>
              </a:buClr>
              <a:buSzPct val="100000"/>
            </a:pPr>
            <a:r>
              <a:rPr lang="en" sz="1100">
                <a:solidFill>
                  <a:schemeClr val="dk1"/>
                </a:solidFill>
              </a:rPr>
              <a:t>Career Services</a:t>
            </a:r>
          </a:p>
          <a:p>
            <a:pPr marL="914400" lvl="1" indent="-298450" rtl="0">
              <a:spcBef>
                <a:spcPts val="0"/>
              </a:spcBef>
              <a:spcAft>
                <a:spcPts val="0"/>
              </a:spcAft>
              <a:buClr>
                <a:schemeClr val="dk1"/>
              </a:buClr>
              <a:buSzPct val="100000"/>
            </a:pPr>
            <a:r>
              <a:rPr lang="en" sz="1100">
                <a:solidFill>
                  <a:schemeClr val="dk1"/>
                </a:solidFill>
              </a:rPr>
              <a:t>FAQs</a:t>
            </a:r>
          </a:p>
          <a:p>
            <a:pPr marL="914400" lvl="1" indent="-298450" rtl="0">
              <a:spcBef>
                <a:spcPts val="0"/>
              </a:spcBef>
              <a:spcAft>
                <a:spcPts val="0"/>
              </a:spcAft>
              <a:buClr>
                <a:schemeClr val="dk1"/>
              </a:buClr>
              <a:buSzPct val="100000"/>
            </a:pPr>
            <a:r>
              <a:rPr lang="en" sz="1100">
                <a:solidFill>
                  <a:schemeClr val="dk1"/>
                </a:solidFill>
              </a:rPr>
              <a:t>International Students</a:t>
            </a:r>
          </a:p>
          <a:p>
            <a:pPr marL="457200" lvl="0" indent="-298450" rtl="0">
              <a:spcBef>
                <a:spcPts val="0"/>
              </a:spcBef>
              <a:spcAft>
                <a:spcPts val="0"/>
              </a:spcAft>
              <a:buClr>
                <a:schemeClr val="dk1"/>
              </a:buClr>
              <a:buSzPct val="100000"/>
            </a:pPr>
            <a:r>
              <a:rPr lang="en" sz="1100">
                <a:solidFill>
                  <a:schemeClr val="dk1"/>
                </a:solidFill>
              </a:rPr>
              <a:t>Unimportant</a:t>
            </a:r>
          </a:p>
          <a:p>
            <a:pPr marL="914400" lvl="1" indent="-298450" rtl="0">
              <a:spcBef>
                <a:spcPts val="0"/>
              </a:spcBef>
              <a:spcAft>
                <a:spcPts val="0"/>
              </a:spcAft>
              <a:buClr>
                <a:schemeClr val="dk1"/>
              </a:buClr>
              <a:buSzPct val="100000"/>
            </a:pPr>
            <a:r>
              <a:rPr lang="en" sz="1100">
                <a:solidFill>
                  <a:schemeClr val="dk1"/>
                </a:solidFill>
              </a:rPr>
              <a:t>Student Work</a:t>
            </a:r>
          </a:p>
          <a:p>
            <a:pPr marL="914400" lvl="1" indent="-298450" rtl="0">
              <a:spcBef>
                <a:spcPts val="0"/>
              </a:spcBef>
              <a:spcAft>
                <a:spcPts val="0"/>
              </a:spcAft>
              <a:buClr>
                <a:schemeClr val="dk1"/>
              </a:buClr>
              <a:buSzPct val="100000"/>
            </a:pPr>
            <a:r>
              <a:rPr lang="en" sz="1100">
                <a:solidFill>
                  <a:schemeClr val="dk1"/>
                </a:solidFill>
              </a:rPr>
              <a:t>Stay Connected</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Shape 6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Introduction</a:t>
            </a:r>
          </a:p>
        </p:txBody>
      </p:sp>
      <p:sp>
        <p:nvSpPr>
          <p:cNvPr id="61" name="Shape 61"/>
          <p:cNvSpPr txBox="1">
            <a:spLocks noGrp="1"/>
          </p:cNvSpPr>
          <p:nvPr>
            <p:ph type="body" idx="1"/>
          </p:nvPr>
        </p:nvSpPr>
        <p:spPr>
          <a:xfrm>
            <a:off x="311700" y="1152475"/>
            <a:ext cx="7803600" cy="3416400"/>
          </a:xfrm>
          <a:prstGeom prst="rect">
            <a:avLst/>
          </a:prstGeom>
        </p:spPr>
        <p:txBody>
          <a:bodyPr lIns="91425" tIns="91425" rIns="91425" bIns="91425" anchor="t" anchorCtr="0">
            <a:noAutofit/>
          </a:bodyPr>
          <a:lstStyle/>
          <a:p>
            <a:pPr lvl="0" rtl="0">
              <a:spcBef>
                <a:spcPts val="0"/>
              </a:spcBef>
              <a:buNone/>
            </a:pPr>
            <a:r>
              <a:rPr lang="en" dirty="0"/>
              <a:t>The team performed a non-directive hasty (without context) card sort.  The product researched was the </a:t>
            </a:r>
            <a:r>
              <a:rPr lang="en" b="1" dirty="0"/>
              <a:t>UM Interactive Media website</a:t>
            </a:r>
            <a:r>
              <a:rPr lang="en" dirty="0"/>
              <a:t> </a:t>
            </a:r>
            <a:r>
              <a:rPr lang="en-US" dirty="0" smtClean="0"/>
              <a:t>(</a:t>
            </a:r>
            <a:r>
              <a:rPr lang="en-US" dirty="0" err="1" smtClean="0"/>
              <a:t>interactive.miami.edu</a:t>
            </a:r>
            <a:r>
              <a:rPr lang="en-US" dirty="0" smtClean="0"/>
              <a:t>) </a:t>
            </a:r>
            <a:r>
              <a:rPr lang="en" dirty="0" smtClean="0"/>
              <a:t>a </a:t>
            </a:r>
            <a:r>
              <a:rPr lang="en" dirty="0"/>
              <a:t>specific website for the School of Communication part of the University of Miami located in Coral Gables, Florida.</a:t>
            </a:r>
          </a:p>
          <a:p>
            <a:pPr lvl="0" rtl="0">
              <a:spcBef>
                <a:spcPts val="0"/>
              </a:spcBef>
              <a:buNone/>
            </a:pPr>
            <a:r>
              <a:rPr lang="en" dirty="0"/>
              <a:t>The team used </a:t>
            </a:r>
            <a:r>
              <a:rPr lang="en" dirty="0" err="1"/>
              <a:t>Xsort</a:t>
            </a:r>
            <a:r>
              <a:rPr lang="en" dirty="0"/>
              <a:t>, a software program, designed to digitally organize sections and categories of our product tested. We had 16 participants within four age categories perform a card sort without introduction. </a:t>
            </a:r>
          </a:p>
          <a:p>
            <a:pPr lvl="0" rtl="0">
              <a:spcBef>
                <a:spcPts val="0"/>
              </a:spcBef>
              <a:buNone/>
            </a:pPr>
            <a:r>
              <a:rPr lang="en" i="1" dirty="0"/>
              <a:t>Here are our results.</a:t>
            </a:r>
          </a:p>
          <a:p>
            <a:pPr lvl="0">
              <a:spcBef>
                <a:spcPts val="0"/>
              </a:spcBef>
              <a:buNone/>
            </a:pPr>
            <a:endParaRPr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Shape 18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Analysis - Distance Matrices by Participants </a:t>
            </a:r>
          </a:p>
        </p:txBody>
      </p:sp>
      <p:sp>
        <p:nvSpPr>
          <p:cNvPr id="188" name="Shape 188"/>
          <p:cNvSpPr txBox="1">
            <a:spLocks noGrp="1"/>
          </p:cNvSpPr>
          <p:nvPr>
            <p:ph type="title"/>
          </p:nvPr>
        </p:nvSpPr>
        <p:spPr>
          <a:xfrm>
            <a:off x="404900" y="1017725"/>
            <a:ext cx="1954499" cy="1721699"/>
          </a:xfrm>
          <a:prstGeom prst="rect">
            <a:avLst/>
          </a:prstGeom>
        </p:spPr>
        <p:txBody>
          <a:bodyPr lIns="91425" tIns="91425" rIns="91425" bIns="91425" anchor="t" anchorCtr="0">
            <a:noAutofit/>
          </a:bodyPr>
          <a:lstStyle/>
          <a:p>
            <a:pPr lvl="0" rtl="0">
              <a:spcBef>
                <a:spcPts val="0"/>
              </a:spcBef>
              <a:buNone/>
            </a:pPr>
            <a:r>
              <a:rPr lang="en" sz="1800"/>
              <a:t>1 Woman + 40</a:t>
            </a:r>
          </a:p>
          <a:p>
            <a:pPr lvl="0" rtl="0">
              <a:spcBef>
                <a:spcPts val="0"/>
              </a:spcBef>
              <a:buNone/>
            </a:pPr>
            <a:endParaRPr sz="1800"/>
          </a:p>
          <a:p>
            <a:pPr lvl="0" rtl="0">
              <a:spcBef>
                <a:spcPts val="0"/>
              </a:spcBef>
              <a:buNone/>
            </a:pPr>
            <a:r>
              <a:rPr lang="en" sz="1800"/>
              <a:t>(See appendix for all other participants)</a:t>
            </a:r>
          </a:p>
          <a:p>
            <a:pPr lvl="0" rtl="0">
              <a:spcBef>
                <a:spcPts val="0"/>
              </a:spcBef>
              <a:buNone/>
            </a:pPr>
            <a:endParaRPr/>
          </a:p>
        </p:txBody>
      </p:sp>
      <p:sp>
        <p:nvSpPr>
          <p:cNvPr id="189" name="Shape 189"/>
          <p:cNvSpPr/>
          <p:nvPr/>
        </p:nvSpPr>
        <p:spPr>
          <a:xfrm>
            <a:off x="24276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a:spcBef>
                <a:spcPts val="0"/>
              </a:spcBef>
              <a:buNone/>
            </a:pPr>
            <a:endParaRPr/>
          </a:p>
        </p:txBody>
      </p:sp>
      <p:pic>
        <p:nvPicPr>
          <p:cNvPr id="190" name="Shape 190"/>
          <p:cNvPicPr preferRelativeResize="0"/>
          <p:nvPr/>
        </p:nvPicPr>
        <p:blipFill>
          <a:blip r:embed="rId3">
            <a:alphaModFix/>
          </a:blip>
          <a:stretch>
            <a:fillRect/>
          </a:stretch>
        </p:blipFill>
        <p:spPr>
          <a:xfrm>
            <a:off x="2427675" y="1076975"/>
            <a:ext cx="6368615" cy="3891998"/>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sp>
        <p:nvSpPr>
          <p:cNvPr id="195" name="Shape 195"/>
          <p:cNvSpPr txBox="1">
            <a:spLocks noGrp="1"/>
          </p:cNvSpPr>
          <p:nvPr>
            <p:ph type="title"/>
          </p:nvPr>
        </p:nvSpPr>
        <p:spPr>
          <a:xfrm>
            <a:off x="311700" y="445025"/>
            <a:ext cx="8745300" cy="572699"/>
          </a:xfrm>
          <a:prstGeom prst="rect">
            <a:avLst/>
          </a:prstGeom>
        </p:spPr>
        <p:txBody>
          <a:bodyPr lIns="91425" tIns="91425" rIns="91425" bIns="91425" anchor="t" anchorCtr="0">
            <a:noAutofit/>
          </a:bodyPr>
          <a:lstStyle/>
          <a:p>
            <a:pPr lvl="0" rtl="0">
              <a:spcBef>
                <a:spcPts val="0"/>
              </a:spcBef>
              <a:buNone/>
            </a:pPr>
            <a:r>
              <a:rPr lang="en"/>
              <a:t>Data Analysis - Distance Matrices Across Participants </a:t>
            </a:r>
          </a:p>
        </p:txBody>
      </p:sp>
      <p:pic>
        <p:nvPicPr>
          <p:cNvPr id="196" name="Shape 196"/>
          <p:cNvPicPr preferRelativeResize="0"/>
          <p:nvPr/>
        </p:nvPicPr>
        <p:blipFill>
          <a:blip r:embed="rId3">
            <a:alphaModFix/>
          </a:blip>
          <a:stretch>
            <a:fillRect/>
          </a:stretch>
        </p:blipFill>
        <p:spPr>
          <a:xfrm>
            <a:off x="736753" y="1017723"/>
            <a:ext cx="7313976" cy="4046248"/>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Shape 2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Analysis - Cluster Tree</a:t>
            </a:r>
          </a:p>
        </p:txBody>
      </p:sp>
      <p:pic>
        <p:nvPicPr>
          <p:cNvPr id="202" name="Shape 202"/>
          <p:cNvPicPr preferRelativeResize="0"/>
          <p:nvPr/>
        </p:nvPicPr>
        <p:blipFill>
          <a:blip r:embed="rId3">
            <a:alphaModFix/>
          </a:blip>
          <a:stretch>
            <a:fillRect/>
          </a:stretch>
        </p:blipFill>
        <p:spPr>
          <a:xfrm rot="-5400000">
            <a:off x="2850675" y="-1174062"/>
            <a:ext cx="3222674" cy="8088974"/>
          </a:xfrm>
          <a:prstGeom prst="rect">
            <a:avLst/>
          </a:prstGeom>
          <a:noFill/>
          <a:ln>
            <a:noFill/>
          </a:ln>
        </p:spPr>
      </p:pic>
      <p:sp>
        <p:nvSpPr>
          <p:cNvPr id="203" name="Shape 203"/>
          <p:cNvSpPr txBox="1"/>
          <p:nvPr/>
        </p:nvSpPr>
        <p:spPr>
          <a:xfrm>
            <a:off x="417525" y="4562400"/>
            <a:ext cx="1941299" cy="306900"/>
          </a:xfrm>
          <a:prstGeom prst="rect">
            <a:avLst/>
          </a:prstGeom>
          <a:noFill/>
          <a:ln>
            <a:noFill/>
          </a:ln>
        </p:spPr>
        <p:txBody>
          <a:bodyPr lIns="91425" tIns="91425" rIns="91425" bIns="91425" anchor="ctr" anchorCtr="0">
            <a:noAutofit/>
          </a:bodyPr>
          <a:lstStyle/>
          <a:p>
            <a:pPr lvl="0" algn="ctr" rtl="0">
              <a:lnSpc>
                <a:spcPct val="160000"/>
              </a:lnSpc>
              <a:spcBef>
                <a:spcPts val="300"/>
              </a:spcBef>
              <a:spcAft>
                <a:spcPts val="100"/>
              </a:spcAft>
              <a:buNone/>
            </a:pPr>
            <a:r>
              <a:rPr lang="en" sz="1050">
                <a:solidFill>
                  <a:srgbClr val="252525"/>
                </a:solidFill>
              </a:rPr>
              <a:t>Average linkage clustering</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7"/>
        <p:cNvGrpSpPr/>
        <p:nvPr/>
      </p:nvGrpSpPr>
      <p:grpSpPr>
        <a:xfrm>
          <a:off x="0" y="0"/>
          <a:ext cx="0" cy="0"/>
          <a:chOff x="0" y="0"/>
          <a:chExt cx="0" cy="0"/>
        </a:xfrm>
      </p:grpSpPr>
      <p:sp>
        <p:nvSpPr>
          <p:cNvPr id="208" name="Shape 20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Analysis - Participant Card Sorting Data</a:t>
            </a:r>
          </a:p>
        </p:txBody>
      </p:sp>
      <p:sp>
        <p:nvSpPr>
          <p:cNvPr id="209" name="Shape 209"/>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228600" rtl="0">
              <a:spcBef>
                <a:spcPts val="0"/>
              </a:spcBef>
              <a:buClr>
                <a:srgbClr val="000000"/>
              </a:buClr>
            </a:pPr>
            <a:r>
              <a:rPr lang="en">
                <a:solidFill>
                  <a:srgbClr val="000000"/>
                </a:solidFill>
              </a:rPr>
              <a:t>Card sorting sessions: 16</a:t>
            </a:r>
          </a:p>
          <a:p>
            <a:pPr marL="457200" lvl="0" indent="-228600" rtl="0">
              <a:spcBef>
                <a:spcPts val="0"/>
              </a:spcBef>
              <a:buClr>
                <a:srgbClr val="000000"/>
              </a:buClr>
            </a:pPr>
            <a:r>
              <a:rPr lang="en">
                <a:solidFill>
                  <a:srgbClr val="000000"/>
                </a:solidFill>
              </a:rPr>
              <a:t>Average age </a:t>
            </a:r>
            <a:r>
              <a:rPr lang="en">
                <a:solidFill>
                  <a:schemeClr val="dk1"/>
                </a:solidFill>
              </a:rPr>
              <a:t>of participants</a:t>
            </a:r>
            <a:r>
              <a:rPr lang="en">
                <a:solidFill>
                  <a:srgbClr val="000000"/>
                </a:solidFill>
              </a:rPr>
              <a:t>: 38.5</a:t>
            </a:r>
          </a:p>
          <a:p>
            <a:pPr marL="457200" lvl="0" indent="-228600" rtl="0">
              <a:spcBef>
                <a:spcPts val="0"/>
              </a:spcBef>
              <a:buClr>
                <a:srgbClr val="000000"/>
              </a:buClr>
            </a:pPr>
            <a:r>
              <a:rPr lang="en">
                <a:solidFill>
                  <a:srgbClr val="000000"/>
                </a:solidFill>
              </a:rPr>
              <a:t>Gender distribution of participants: </a:t>
            </a:r>
          </a:p>
          <a:p>
            <a:pPr marL="914400" lvl="1" indent="-228600" rtl="0">
              <a:spcBef>
                <a:spcPts val="0"/>
              </a:spcBef>
              <a:buClr>
                <a:srgbClr val="000000"/>
              </a:buClr>
            </a:pPr>
            <a:r>
              <a:rPr lang="en">
                <a:solidFill>
                  <a:srgbClr val="000000"/>
                </a:solidFill>
              </a:rPr>
              <a:t>8 males</a:t>
            </a:r>
          </a:p>
          <a:p>
            <a:pPr marL="914400" lvl="1" indent="-228600" rtl="0">
              <a:spcBef>
                <a:spcPts val="0"/>
              </a:spcBef>
              <a:buClr>
                <a:srgbClr val="000000"/>
              </a:buClr>
            </a:pPr>
            <a:r>
              <a:rPr lang="en">
                <a:solidFill>
                  <a:srgbClr val="000000"/>
                </a:solidFill>
              </a:rPr>
              <a:t>8 females</a:t>
            </a:r>
          </a:p>
          <a:p>
            <a:pPr marL="457200" lvl="0" indent="-228600" rtl="0">
              <a:spcBef>
                <a:spcPts val="0"/>
              </a:spcBef>
              <a:buClr>
                <a:srgbClr val="000000"/>
              </a:buClr>
            </a:pPr>
            <a:r>
              <a:rPr lang="en">
                <a:solidFill>
                  <a:srgbClr val="000000"/>
                </a:solidFill>
              </a:rPr>
              <a:t>Groups made by participants:</a:t>
            </a:r>
          </a:p>
          <a:p>
            <a:pPr marL="914400" lvl="1" indent="-228600" rtl="0">
              <a:spcBef>
                <a:spcPts val="0"/>
              </a:spcBef>
              <a:buClr>
                <a:srgbClr val="000000"/>
              </a:buClr>
            </a:pPr>
            <a:r>
              <a:rPr lang="en">
                <a:solidFill>
                  <a:srgbClr val="000000"/>
                </a:solidFill>
              </a:rPr>
              <a:t>minimum: 6</a:t>
            </a:r>
          </a:p>
          <a:p>
            <a:pPr marL="914400" lvl="1" indent="-228600" rtl="0">
              <a:spcBef>
                <a:spcPts val="0"/>
              </a:spcBef>
              <a:buClr>
                <a:srgbClr val="000000"/>
              </a:buClr>
            </a:pPr>
            <a:r>
              <a:rPr lang="en">
                <a:solidFill>
                  <a:srgbClr val="000000"/>
                </a:solidFill>
              </a:rPr>
              <a:t>average: 8.5</a:t>
            </a:r>
          </a:p>
          <a:p>
            <a:pPr marL="914400" lvl="1" indent="-228600" rtl="0">
              <a:spcBef>
                <a:spcPts val="0"/>
              </a:spcBef>
              <a:buClr>
                <a:srgbClr val="000000"/>
              </a:buClr>
            </a:pPr>
            <a:r>
              <a:rPr lang="en">
                <a:solidFill>
                  <a:srgbClr val="000000"/>
                </a:solidFill>
              </a:rPr>
              <a:t>maximum: 13</a:t>
            </a:r>
          </a:p>
          <a:p>
            <a:pPr lvl="0">
              <a:spcBef>
                <a:spcPts val="0"/>
              </a:spcBef>
              <a:buNone/>
            </a:pPr>
            <a:endParaRPr>
              <a:solidFill>
                <a:srgbClr val="000000"/>
              </a:solidFill>
            </a:endParaRPr>
          </a:p>
        </p:txBody>
      </p:sp>
      <p:sp>
        <p:nvSpPr>
          <p:cNvPr id="210" name="Shape 210"/>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28600" rtl="0">
              <a:spcBef>
                <a:spcPts val="0"/>
              </a:spcBef>
              <a:buClr>
                <a:schemeClr val="dk1"/>
              </a:buClr>
              <a:buChar char="●"/>
            </a:pPr>
            <a:r>
              <a:rPr lang="en"/>
              <a:t>Duration by age/gender group: </a:t>
            </a:r>
          </a:p>
          <a:p>
            <a:pPr marL="914400" lvl="1" indent="-228600" rtl="0">
              <a:spcBef>
                <a:spcPts val="0"/>
              </a:spcBef>
              <a:buClr>
                <a:schemeClr val="dk1"/>
              </a:buClr>
              <a:buChar char="○"/>
            </a:pPr>
            <a:r>
              <a:rPr lang="en">
                <a:solidFill>
                  <a:schemeClr val="dk1"/>
                </a:solidFill>
              </a:rPr>
              <a:t>Average Duration: 17 minutes, 2 seconds</a:t>
            </a:r>
          </a:p>
          <a:p>
            <a:pPr marL="914400" lvl="1" indent="-298450" rtl="0">
              <a:spcBef>
                <a:spcPts val="0"/>
              </a:spcBef>
              <a:spcAft>
                <a:spcPts val="0"/>
              </a:spcAft>
              <a:buClr>
                <a:schemeClr val="dk1"/>
              </a:buClr>
              <a:buSzPct val="100000"/>
              <a:buChar char="○"/>
            </a:pPr>
            <a:r>
              <a:rPr lang="en" sz="1100">
                <a:solidFill>
                  <a:schemeClr val="dk1"/>
                </a:solidFill>
              </a:rPr>
              <a:t>Male over 40-years-old: 16 minutes</a:t>
            </a:r>
          </a:p>
          <a:p>
            <a:pPr marL="914400" lvl="1" indent="-298450" rtl="0">
              <a:spcBef>
                <a:spcPts val="0"/>
              </a:spcBef>
              <a:spcAft>
                <a:spcPts val="0"/>
              </a:spcAft>
              <a:buClr>
                <a:schemeClr val="dk1"/>
              </a:buClr>
              <a:buSzPct val="100000"/>
              <a:buChar char="○"/>
            </a:pPr>
            <a:r>
              <a:rPr lang="en" sz="1100">
                <a:solidFill>
                  <a:schemeClr val="dk1"/>
                </a:solidFill>
              </a:rPr>
              <a:t>Male under 40-years-old: 11 minutes, 30 seconds</a:t>
            </a:r>
          </a:p>
          <a:p>
            <a:pPr marL="914400" lvl="1" indent="-298450" rtl="0">
              <a:spcBef>
                <a:spcPts val="0"/>
              </a:spcBef>
              <a:spcAft>
                <a:spcPts val="0"/>
              </a:spcAft>
              <a:buClr>
                <a:schemeClr val="dk1"/>
              </a:buClr>
              <a:buSzPct val="100000"/>
              <a:buChar char="○"/>
            </a:pPr>
            <a:r>
              <a:rPr lang="en" sz="1100">
                <a:solidFill>
                  <a:schemeClr val="dk1"/>
                </a:solidFill>
              </a:rPr>
              <a:t>Female over 40-years-old: 21 minutes, 45 seconds</a:t>
            </a:r>
          </a:p>
          <a:p>
            <a:pPr marL="914400" lvl="1" indent="-298450" rtl="0">
              <a:spcBef>
                <a:spcPts val="0"/>
              </a:spcBef>
              <a:spcAft>
                <a:spcPts val="0"/>
              </a:spcAft>
              <a:buClr>
                <a:schemeClr val="dk1"/>
              </a:buClr>
              <a:buSzPct val="100000"/>
              <a:buChar char="○"/>
            </a:pPr>
            <a:r>
              <a:rPr lang="en" sz="1100">
                <a:solidFill>
                  <a:schemeClr val="dk1"/>
                </a:solidFill>
              </a:rPr>
              <a:t>Female under 40-years-old : 18 minutes, 54 seconds</a:t>
            </a:r>
          </a:p>
          <a:p>
            <a:pPr lvl="0" rtl="0">
              <a:spcBef>
                <a:spcPts val="0"/>
              </a:spcBef>
              <a:buNone/>
            </a:pPr>
            <a:endParaRPr/>
          </a:p>
          <a:p>
            <a:pPr lvl="0" rtl="0">
              <a:spcBef>
                <a:spcPts val="0"/>
              </a:spcBef>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Shape 21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Data Analysis - Findings</a:t>
            </a:r>
          </a:p>
        </p:txBody>
      </p:sp>
      <p:sp>
        <p:nvSpPr>
          <p:cNvPr id="216" name="Shape 216"/>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100000"/>
              <a:buChar char="●"/>
            </a:pPr>
            <a:r>
              <a:rPr lang="en" sz="1100">
                <a:solidFill>
                  <a:schemeClr val="dk1"/>
                </a:solidFill>
              </a:rPr>
              <a:t>Confusion in naming for several cards, specifically: </a:t>
            </a:r>
          </a:p>
          <a:p>
            <a:pPr marL="914400" lvl="1" indent="-298450" rtl="0">
              <a:spcBef>
                <a:spcPts val="0"/>
              </a:spcBef>
              <a:spcAft>
                <a:spcPts val="0"/>
              </a:spcAft>
              <a:buClr>
                <a:schemeClr val="dk1"/>
              </a:buClr>
              <a:buSzPct val="100000"/>
              <a:buChar char="○"/>
            </a:pPr>
            <a:r>
              <a:rPr lang="en" sz="1100">
                <a:solidFill>
                  <a:schemeClr val="dk1"/>
                </a:solidFill>
              </a:rPr>
              <a:t>Queso</a:t>
            </a:r>
          </a:p>
          <a:p>
            <a:pPr marL="914400" lvl="1" indent="-298450" rtl="0">
              <a:spcBef>
                <a:spcPts val="0"/>
              </a:spcBef>
              <a:spcAft>
                <a:spcPts val="0"/>
              </a:spcAft>
              <a:buClr>
                <a:schemeClr val="dk1"/>
              </a:buClr>
              <a:buSzPct val="100000"/>
              <a:buChar char="○"/>
            </a:pPr>
            <a:r>
              <a:rPr lang="en" sz="1100">
                <a:solidFill>
                  <a:schemeClr val="dk1"/>
                </a:solidFill>
              </a:rPr>
              <a:t>Passport</a:t>
            </a:r>
          </a:p>
          <a:p>
            <a:pPr marL="914400" lvl="1" indent="-298450" rtl="0">
              <a:spcBef>
                <a:spcPts val="0"/>
              </a:spcBef>
              <a:spcAft>
                <a:spcPts val="0"/>
              </a:spcAft>
              <a:buClr>
                <a:schemeClr val="dk1"/>
              </a:buClr>
              <a:buSzPct val="100000"/>
              <a:buChar char="○"/>
            </a:pPr>
            <a:r>
              <a:rPr lang="en" sz="1100">
                <a:solidFill>
                  <a:schemeClr val="dk1"/>
                </a:solidFill>
              </a:rPr>
              <a:t>Github</a:t>
            </a:r>
          </a:p>
          <a:p>
            <a:pPr marL="914400" lvl="1" indent="-298450" rtl="0">
              <a:spcBef>
                <a:spcPts val="0"/>
              </a:spcBef>
              <a:spcAft>
                <a:spcPts val="0"/>
              </a:spcAft>
              <a:buClr>
                <a:schemeClr val="dk1"/>
              </a:buClr>
              <a:buSzPct val="100000"/>
              <a:buChar char="○"/>
            </a:pPr>
            <a:r>
              <a:rPr lang="en" sz="1100">
                <a:solidFill>
                  <a:schemeClr val="dk1"/>
                </a:solidFill>
              </a:rPr>
              <a:t>Canelink</a:t>
            </a:r>
          </a:p>
          <a:p>
            <a:pPr marL="914400" lvl="1" indent="-298450" rtl="0">
              <a:spcBef>
                <a:spcPts val="0"/>
              </a:spcBef>
              <a:spcAft>
                <a:spcPts val="0"/>
              </a:spcAft>
              <a:buClr>
                <a:schemeClr val="dk1"/>
              </a:buClr>
              <a:buSzPct val="100000"/>
              <a:buChar char="○"/>
            </a:pPr>
            <a:r>
              <a:rPr lang="en" sz="1100">
                <a:solidFill>
                  <a:schemeClr val="dk1"/>
                </a:solidFill>
              </a:rPr>
              <a:t>Slack</a:t>
            </a:r>
          </a:p>
          <a:p>
            <a:pPr marL="457200" lvl="0" indent="-298450" rtl="0">
              <a:spcBef>
                <a:spcPts val="0"/>
              </a:spcBef>
              <a:spcAft>
                <a:spcPts val="0"/>
              </a:spcAft>
              <a:buClr>
                <a:schemeClr val="dk1"/>
              </a:buClr>
              <a:buSzPct val="100000"/>
              <a:buChar char="●"/>
            </a:pPr>
            <a:r>
              <a:rPr lang="en" sz="1100">
                <a:solidFill>
                  <a:schemeClr val="dk1"/>
                </a:solidFill>
              </a:rPr>
              <a:t>One participant thought of items as literal objects, in which he placed calendar, passport, and gaming console into household items, possibly due to lack of context. Another participant grouped consoles and games together and titled it “Things used in class” because they wanted all the categories to be related to school</a:t>
            </a:r>
          </a:p>
          <a:p>
            <a:pPr marL="457200" lvl="0" indent="-298450" rtl="0">
              <a:spcBef>
                <a:spcPts val="0"/>
              </a:spcBef>
              <a:spcAft>
                <a:spcPts val="0"/>
              </a:spcAft>
              <a:buClr>
                <a:schemeClr val="dk1"/>
              </a:buClr>
              <a:buSzPct val="100000"/>
              <a:buChar char="●"/>
            </a:pPr>
            <a:r>
              <a:rPr lang="en" sz="1100">
                <a:solidFill>
                  <a:schemeClr val="dk1"/>
                </a:solidFill>
              </a:rPr>
              <a:t>11 out of 16 participants created an international group that encompassed all of the international information (ie. International Students, </a:t>
            </a:r>
            <a:r>
              <a:rPr lang="en" sz="1100">
                <a:solidFill>
                  <a:srgbClr val="262626"/>
                </a:solidFill>
              </a:rPr>
              <a:t>English Language Proficiency Exam Results, International Student Financial Statement, some added passport to this group too)</a:t>
            </a:r>
          </a:p>
          <a:p>
            <a:pPr marL="457200" lvl="0" indent="-298450" rtl="0">
              <a:spcBef>
                <a:spcPts val="0"/>
              </a:spcBef>
              <a:spcAft>
                <a:spcPts val="0"/>
              </a:spcAft>
              <a:buClr>
                <a:schemeClr val="dk1"/>
              </a:buClr>
              <a:buSzPct val="100000"/>
              <a:buChar char="●"/>
            </a:pPr>
            <a:r>
              <a:rPr lang="en" sz="1100">
                <a:solidFill>
                  <a:schemeClr val="dk1"/>
                </a:solidFill>
              </a:rPr>
              <a:t>All the participants created a grouping named application or admissions was critical or important and included the following:</a:t>
            </a:r>
          </a:p>
          <a:p>
            <a:pPr marL="914400" lvl="1" indent="-298450" rtl="0">
              <a:spcBef>
                <a:spcPts val="0"/>
              </a:spcBef>
              <a:spcAft>
                <a:spcPts val="0"/>
              </a:spcAft>
              <a:buClr>
                <a:schemeClr val="dk1"/>
              </a:buClr>
              <a:buSzPct val="100000"/>
              <a:buChar char="○"/>
            </a:pPr>
            <a:r>
              <a:rPr lang="en" sz="1100">
                <a:solidFill>
                  <a:schemeClr val="dk1"/>
                </a:solidFill>
              </a:rPr>
              <a:t>Application Deadline</a:t>
            </a:r>
          </a:p>
          <a:p>
            <a:pPr marL="914400" lvl="1" indent="-298450" rtl="0">
              <a:spcBef>
                <a:spcPts val="0"/>
              </a:spcBef>
              <a:spcAft>
                <a:spcPts val="0"/>
              </a:spcAft>
              <a:buClr>
                <a:schemeClr val="dk1"/>
              </a:buClr>
              <a:buSzPct val="100000"/>
              <a:buChar char="○"/>
            </a:pPr>
            <a:r>
              <a:rPr lang="en" sz="1100">
                <a:solidFill>
                  <a:schemeClr val="dk1"/>
                </a:solidFill>
              </a:rPr>
              <a:t>Application Requirements</a:t>
            </a:r>
          </a:p>
          <a:p>
            <a:pPr marL="914400" lvl="1" indent="-298450" rtl="0">
              <a:spcBef>
                <a:spcPts val="0"/>
              </a:spcBef>
              <a:spcAft>
                <a:spcPts val="0"/>
              </a:spcAft>
              <a:buClr>
                <a:schemeClr val="dk1"/>
              </a:buClr>
              <a:buSzPct val="100000"/>
              <a:buChar char="○"/>
            </a:pPr>
            <a:r>
              <a:rPr lang="en" sz="1100">
                <a:solidFill>
                  <a:schemeClr val="dk1"/>
                </a:solidFill>
              </a:rPr>
              <a:t>Application Process</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Shape 22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Data Analysis - Findings</a:t>
            </a:r>
          </a:p>
        </p:txBody>
      </p:sp>
      <p:sp>
        <p:nvSpPr>
          <p:cNvPr id="222" name="Shape 222"/>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100000"/>
              <a:buChar char="●"/>
            </a:pPr>
            <a:r>
              <a:rPr lang="en" sz="1100">
                <a:solidFill>
                  <a:schemeClr val="dk1"/>
                </a:solidFill>
              </a:rPr>
              <a:t>Information about the school</a:t>
            </a:r>
          </a:p>
          <a:p>
            <a:pPr marL="914400" lvl="1" indent="-298450" rtl="0">
              <a:spcBef>
                <a:spcPts val="0"/>
              </a:spcBef>
              <a:spcAft>
                <a:spcPts val="0"/>
              </a:spcAft>
              <a:buClr>
                <a:schemeClr val="dk1"/>
              </a:buClr>
              <a:buSzPct val="100000"/>
              <a:buChar char="○"/>
            </a:pPr>
            <a:r>
              <a:rPr lang="en" sz="1100">
                <a:solidFill>
                  <a:schemeClr val="dk1"/>
                </a:solidFill>
              </a:rPr>
              <a:t>resources and phone numbers together</a:t>
            </a:r>
          </a:p>
          <a:p>
            <a:pPr marL="457200" lvl="0" indent="-298450" rtl="0">
              <a:spcBef>
                <a:spcPts val="0"/>
              </a:spcBef>
              <a:spcAft>
                <a:spcPts val="0"/>
              </a:spcAft>
              <a:buClr>
                <a:schemeClr val="dk1"/>
              </a:buClr>
              <a:buSzPct val="100000"/>
              <a:buChar char="●"/>
            </a:pPr>
            <a:r>
              <a:rPr lang="en" sz="1100">
                <a:solidFill>
                  <a:schemeClr val="dk1"/>
                </a:solidFill>
              </a:rPr>
              <a:t>All participants wanted to know what their organizing this for which distressed several participants</a:t>
            </a:r>
          </a:p>
          <a:p>
            <a:pPr marL="914400" lvl="1" indent="-298450" rtl="0">
              <a:spcBef>
                <a:spcPts val="0"/>
              </a:spcBef>
              <a:spcAft>
                <a:spcPts val="0"/>
              </a:spcAft>
              <a:buClr>
                <a:schemeClr val="dk1"/>
              </a:buClr>
              <a:buSzPct val="100000"/>
              <a:buChar char="○"/>
            </a:pPr>
            <a:r>
              <a:rPr lang="en" sz="1100">
                <a:solidFill>
                  <a:schemeClr val="dk1"/>
                </a:solidFill>
              </a:rPr>
              <a:t>“It’s confusing grouping these things together. some do make sense together, but i'm not sure what's meant by each title of the thing”</a:t>
            </a:r>
          </a:p>
          <a:p>
            <a:pPr marL="457200" lvl="0" indent="-298450" rtl="0">
              <a:spcBef>
                <a:spcPts val="0"/>
              </a:spcBef>
              <a:spcAft>
                <a:spcPts val="0"/>
              </a:spcAft>
              <a:buClr>
                <a:schemeClr val="dk1"/>
              </a:buClr>
              <a:buSzPct val="100000"/>
              <a:buChar char="●"/>
            </a:pPr>
            <a:r>
              <a:rPr lang="en" sz="1100">
                <a:solidFill>
                  <a:schemeClr val="dk1"/>
                </a:solidFill>
              </a:rPr>
              <a:t>All 16 participants put game consoles and games for consoles together. </a:t>
            </a:r>
          </a:p>
          <a:p>
            <a:pPr marL="914400" lvl="1" indent="-298450" rtl="0">
              <a:spcBef>
                <a:spcPts val="0"/>
              </a:spcBef>
              <a:spcAft>
                <a:spcPts val="0"/>
              </a:spcAft>
              <a:buClr>
                <a:schemeClr val="dk1"/>
              </a:buClr>
              <a:buSzPct val="100000"/>
              <a:buChar char="○"/>
            </a:pPr>
            <a:r>
              <a:rPr lang="en" sz="1100">
                <a:solidFill>
                  <a:schemeClr val="dk1"/>
                </a:solidFill>
              </a:rPr>
              <a:t>Based on the distance matrix, ten participants out of 16 placed Game Design with board games. </a:t>
            </a:r>
          </a:p>
          <a:p>
            <a:pPr marL="914400" lvl="1" indent="-298450" rtl="0">
              <a:spcBef>
                <a:spcPts val="0"/>
              </a:spcBef>
              <a:spcAft>
                <a:spcPts val="0"/>
              </a:spcAft>
              <a:buClr>
                <a:schemeClr val="dk1"/>
              </a:buClr>
              <a:buSzPct val="100000"/>
              <a:buChar char="○"/>
            </a:pPr>
            <a:r>
              <a:rPr lang="en" sz="1100">
                <a:solidFill>
                  <a:schemeClr val="dk1"/>
                </a:solidFill>
              </a:rPr>
              <a:t>only one participants did not put Board Games with Gaming Consoles and Games for Consoles. </a:t>
            </a:r>
          </a:p>
          <a:p>
            <a:pPr marL="457200" lvl="0" indent="-298450" rtl="0">
              <a:spcBef>
                <a:spcPts val="0"/>
              </a:spcBef>
              <a:spcAft>
                <a:spcPts val="0"/>
              </a:spcAft>
              <a:buClr>
                <a:schemeClr val="dk1"/>
              </a:buClr>
              <a:buSzPct val="100000"/>
              <a:buChar char="●"/>
            </a:pPr>
            <a:r>
              <a:rPr lang="en" sz="1100">
                <a:solidFill>
                  <a:schemeClr val="dk1"/>
                </a:solidFill>
              </a:rPr>
              <a:t>Use of MFA without introducing acronym caused confusion amongst 4 out of 16 </a:t>
            </a:r>
          </a:p>
          <a:p>
            <a:pPr marL="914400" lvl="1" indent="-298450" rtl="0">
              <a:spcBef>
                <a:spcPts val="0"/>
              </a:spcBef>
              <a:spcAft>
                <a:spcPts val="0"/>
              </a:spcAft>
              <a:buClr>
                <a:schemeClr val="dk1"/>
              </a:buClr>
              <a:buSzPct val="100000"/>
              <a:buChar char="○"/>
            </a:pPr>
            <a:r>
              <a:rPr lang="en" sz="1100">
                <a:solidFill>
                  <a:schemeClr val="dk1"/>
                </a:solidFill>
              </a:rPr>
              <a:t>“media fine arts”, “master of fine… something”</a:t>
            </a:r>
          </a:p>
          <a:p>
            <a:pPr marL="457200" lvl="0" indent="-298450" rtl="0">
              <a:spcBef>
                <a:spcPts val="0"/>
              </a:spcBef>
              <a:spcAft>
                <a:spcPts val="0"/>
              </a:spcAft>
              <a:buClr>
                <a:schemeClr val="dk1"/>
              </a:buClr>
              <a:buSzPct val="100000"/>
              <a:buChar char="●"/>
            </a:pPr>
            <a:r>
              <a:rPr lang="en" sz="1100">
                <a:solidFill>
                  <a:schemeClr val="dk1"/>
                </a:solidFill>
              </a:rPr>
              <a:t>Two females under 40 and three women over 40-years-old didn’t know the User Experience and User Interface (UX/UI) acronyms </a:t>
            </a:r>
          </a:p>
          <a:p>
            <a:pPr marL="457200" lvl="0" indent="-298450" rtl="0">
              <a:spcBef>
                <a:spcPts val="0"/>
              </a:spcBef>
              <a:spcAft>
                <a:spcPts val="0"/>
              </a:spcAft>
              <a:buClr>
                <a:schemeClr val="dk1"/>
              </a:buClr>
              <a:buSzPct val="100000"/>
              <a:buChar char="●"/>
            </a:pPr>
            <a:r>
              <a:rPr lang="en" sz="1100">
                <a:solidFill>
                  <a:schemeClr val="dk1"/>
                </a:solidFill>
              </a:rPr>
              <a:t>Only 2 of the 16 participants reevaluated their categorization organization at the end of their sort before finishing. Both participants that edited under 40-years-old</a:t>
            </a:r>
          </a:p>
          <a:p>
            <a:pPr marL="457200" lvl="0" indent="-298450" rtl="0">
              <a:spcBef>
                <a:spcPts val="0"/>
              </a:spcBef>
              <a:spcAft>
                <a:spcPts val="0"/>
              </a:spcAft>
              <a:buClr>
                <a:schemeClr val="dk1"/>
              </a:buClr>
              <a:buSzPct val="100000"/>
              <a:buChar char="●"/>
            </a:pPr>
            <a:r>
              <a:rPr lang="en" sz="1100">
                <a:solidFill>
                  <a:schemeClr val="dk1"/>
                </a:solidFill>
              </a:rPr>
              <a:t>FAQs were split up in 3 out of 4 participants lists into other categories</a:t>
            </a:r>
          </a:p>
          <a:p>
            <a:pPr marL="914400" lvl="1" indent="-298450" rtl="0">
              <a:spcBef>
                <a:spcPts val="0"/>
              </a:spcBef>
              <a:spcAft>
                <a:spcPts val="0"/>
              </a:spcAft>
              <a:buClr>
                <a:schemeClr val="dk1"/>
              </a:buClr>
              <a:buSzPct val="100000"/>
              <a:buChar char="○"/>
            </a:pPr>
            <a:r>
              <a:rPr lang="en" sz="1100">
                <a:solidFill>
                  <a:schemeClr val="dk1"/>
                </a:solidFill>
              </a:rPr>
              <a:t>The two MFA FAQ’s were grouped together by 12 out of 16</a:t>
            </a:r>
          </a:p>
          <a:p>
            <a:pPr marL="914400" lvl="1" indent="-298450" rtl="0">
              <a:spcBef>
                <a:spcPts val="0"/>
              </a:spcBef>
              <a:spcAft>
                <a:spcPts val="0"/>
              </a:spcAft>
              <a:buClr>
                <a:schemeClr val="dk1"/>
              </a:buClr>
              <a:buSzPct val="100000"/>
              <a:buChar char="○"/>
            </a:pPr>
            <a:r>
              <a:rPr lang="en" sz="1100">
                <a:solidFill>
                  <a:schemeClr val="dk1"/>
                </a:solidFill>
              </a:rPr>
              <a:t>Miami FAQ was grouped with MFA Questions by 8 participants, but 10 participants did not group the Miami FAQ  with MFA Admissions FAQ </a:t>
            </a:r>
          </a:p>
          <a:p>
            <a:pPr lvl="0">
              <a:spcBef>
                <a:spcPts val="0"/>
              </a:spcBef>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Shape 2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Data Analysis - Findings</a:t>
            </a:r>
          </a:p>
        </p:txBody>
      </p:sp>
      <p:sp>
        <p:nvSpPr>
          <p:cNvPr id="228" name="Shape 228"/>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100000"/>
              <a:buChar char="●"/>
            </a:pPr>
            <a:r>
              <a:rPr lang="en" sz="1100">
                <a:solidFill>
                  <a:schemeClr val="dk1"/>
                </a:solidFill>
              </a:rPr>
              <a:t>Distance matrix findings</a:t>
            </a:r>
          </a:p>
          <a:p>
            <a:pPr marL="914400" lvl="1" indent="-298450" rtl="0">
              <a:spcBef>
                <a:spcPts val="0"/>
              </a:spcBef>
              <a:spcAft>
                <a:spcPts val="0"/>
              </a:spcAft>
              <a:buClr>
                <a:schemeClr val="dk1"/>
              </a:buClr>
              <a:buSzPct val="100000"/>
              <a:buChar char="○"/>
            </a:pPr>
            <a:r>
              <a:rPr lang="en" sz="1100">
                <a:solidFill>
                  <a:schemeClr val="dk1"/>
                </a:solidFill>
              </a:rPr>
              <a:t>Everyone put electives and requirements in the same category </a:t>
            </a:r>
          </a:p>
          <a:p>
            <a:pPr marL="914400" lvl="1" indent="-298450" rtl="0">
              <a:spcBef>
                <a:spcPts val="0"/>
              </a:spcBef>
              <a:spcAft>
                <a:spcPts val="0"/>
              </a:spcAft>
              <a:buClr>
                <a:schemeClr val="dk1"/>
              </a:buClr>
              <a:buSzPct val="100000"/>
              <a:buChar char="○"/>
            </a:pPr>
            <a:r>
              <a:rPr lang="en" sz="1100">
                <a:solidFill>
                  <a:schemeClr val="dk1"/>
                </a:solidFill>
              </a:rPr>
              <a:t>15 participants put helping launching careers and internships and jobs together</a:t>
            </a:r>
          </a:p>
          <a:p>
            <a:pPr marL="914400" lvl="1" indent="-298450" rtl="0">
              <a:spcBef>
                <a:spcPts val="0"/>
              </a:spcBef>
              <a:spcAft>
                <a:spcPts val="0"/>
              </a:spcAft>
              <a:buClr>
                <a:schemeClr val="dk1"/>
              </a:buClr>
              <a:buSzPct val="100000"/>
              <a:buChar char="○"/>
            </a:pPr>
            <a:r>
              <a:rPr lang="en" sz="1100">
                <a:solidFill>
                  <a:schemeClr val="dk1"/>
                </a:solidFill>
              </a:rPr>
              <a:t>Work with us and launch career was matched with 14 participants</a:t>
            </a:r>
          </a:p>
          <a:p>
            <a:pPr marL="914400" lvl="1" indent="-298450" rtl="0">
              <a:spcBef>
                <a:spcPts val="0"/>
              </a:spcBef>
              <a:spcAft>
                <a:spcPts val="0"/>
              </a:spcAft>
              <a:buClr>
                <a:schemeClr val="dk1"/>
              </a:buClr>
              <a:buSzPct val="100000"/>
              <a:buChar char="○"/>
            </a:pPr>
            <a:r>
              <a:rPr lang="en" sz="1100">
                <a:solidFill>
                  <a:schemeClr val="dk1"/>
                </a:solidFill>
              </a:rPr>
              <a:t>Twitter and linkedIn were matched by 14 participants  </a:t>
            </a:r>
          </a:p>
          <a:p>
            <a:pPr marL="914400" lvl="1" indent="-298450" rtl="0">
              <a:spcBef>
                <a:spcPts val="0"/>
              </a:spcBef>
              <a:spcAft>
                <a:spcPts val="0"/>
              </a:spcAft>
              <a:buClr>
                <a:schemeClr val="dk1"/>
              </a:buClr>
              <a:buSzPct val="100000"/>
              <a:buChar char="○"/>
            </a:pPr>
            <a:r>
              <a:rPr lang="en" sz="1100">
                <a:solidFill>
                  <a:schemeClr val="dk1"/>
                </a:solidFill>
              </a:rPr>
              <a:t>Application deadline priority and final were matched by 14 participants with other application sections </a:t>
            </a:r>
          </a:p>
          <a:p>
            <a:pPr marL="914400" lvl="1" indent="-298450" rtl="0">
              <a:spcBef>
                <a:spcPts val="0"/>
              </a:spcBef>
              <a:spcAft>
                <a:spcPts val="0"/>
              </a:spcAft>
              <a:buClr>
                <a:schemeClr val="dk1"/>
              </a:buClr>
              <a:buSzPct val="100000"/>
              <a:buChar char="○"/>
            </a:pPr>
            <a:r>
              <a:rPr lang="en" sz="1100">
                <a:solidFill>
                  <a:schemeClr val="dk1"/>
                </a:solidFill>
              </a:rPr>
              <a:t>Apply today was matched with application by 15 of the 16 participants</a:t>
            </a:r>
          </a:p>
          <a:p>
            <a:pPr marL="914400" lvl="1" indent="-298450" rtl="0">
              <a:spcBef>
                <a:spcPts val="0"/>
              </a:spcBef>
              <a:spcAft>
                <a:spcPts val="0"/>
              </a:spcAft>
              <a:buClr>
                <a:schemeClr val="dk1"/>
              </a:buClr>
              <a:buSzPct val="100000"/>
              <a:buChar char="○"/>
            </a:pPr>
            <a:r>
              <a:rPr lang="en" sz="1100">
                <a:solidFill>
                  <a:schemeClr val="dk1"/>
                </a:solidFill>
              </a:rPr>
              <a:t>Half of the participants grouped the following cards together:</a:t>
            </a:r>
          </a:p>
          <a:p>
            <a:pPr marL="1371600" lvl="2" indent="-298450" rtl="0">
              <a:spcBef>
                <a:spcPts val="0"/>
              </a:spcBef>
              <a:spcAft>
                <a:spcPts val="0"/>
              </a:spcAft>
              <a:buClr>
                <a:schemeClr val="dk1"/>
              </a:buClr>
              <a:buSzPct val="100000"/>
              <a:buChar char="■"/>
            </a:pPr>
            <a:r>
              <a:rPr lang="en" sz="1100">
                <a:solidFill>
                  <a:schemeClr val="dk1"/>
                </a:solidFill>
              </a:rPr>
              <a:t>portfolio and undergraduate application</a:t>
            </a:r>
          </a:p>
          <a:p>
            <a:pPr marL="1371600" lvl="2" indent="-298450" rtl="0">
              <a:spcBef>
                <a:spcPts val="0"/>
              </a:spcBef>
              <a:spcAft>
                <a:spcPts val="0"/>
              </a:spcAft>
              <a:buClr>
                <a:schemeClr val="dk1"/>
              </a:buClr>
              <a:buSzPct val="100000"/>
              <a:buChar char="■"/>
            </a:pPr>
            <a:r>
              <a:rPr lang="en" sz="1100">
                <a:solidFill>
                  <a:schemeClr val="dk1"/>
                </a:solidFill>
              </a:rPr>
              <a:t>transcripts with financial aid </a:t>
            </a:r>
          </a:p>
          <a:p>
            <a:pPr marL="1371600" lvl="2" indent="-298450" rtl="0">
              <a:spcBef>
                <a:spcPts val="0"/>
              </a:spcBef>
              <a:spcAft>
                <a:spcPts val="0"/>
              </a:spcAft>
              <a:buClr>
                <a:schemeClr val="dk1"/>
              </a:buClr>
              <a:buSzPct val="100000"/>
              <a:buChar char="■"/>
            </a:pPr>
            <a:r>
              <a:rPr lang="en" sz="1100">
                <a:solidFill>
                  <a:schemeClr val="dk1"/>
                </a:solidFill>
              </a:rPr>
              <a:t>transcripts with tuition</a:t>
            </a:r>
          </a:p>
          <a:p>
            <a:pPr marL="1371600" lvl="2" indent="-298450" rtl="0">
              <a:spcBef>
                <a:spcPts val="0"/>
              </a:spcBef>
              <a:spcAft>
                <a:spcPts val="0"/>
              </a:spcAft>
              <a:buClr>
                <a:schemeClr val="dk1"/>
              </a:buClr>
              <a:buSzPct val="100000"/>
              <a:buChar char="■"/>
            </a:pPr>
            <a:r>
              <a:rPr lang="en" sz="1100">
                <a:solidFill>
                  <a:schemeClr val="dk1"/>
                </a:solidFill>
              </a:rPr>
              <a:t>general inquiries with application</a:t>
            </a:r>
          </a:p>
          <a:p>
            <a:pPr marL="914400" lvl="1" indent="-298450" rtl="0">
              <a:spcBef>
                <a:spcPts val="0"/>
              </a:spcBef>
              <a:spcAft>
                <a:spcPts val="0"/>
              </a:spcAft>
              <a:buClr>
                <a:schemeClr val="dk1"/>
              </a:buClr>
              <a:buSzPct val="100000"/>
              <a:buChar char="○"/>
            </a:pPr>
            <a:r>
              <a:rPr lang="en" sz="1100">
                <a:solidFill>
                  <a:schemeClr val="dk1"/>
                </a:solidFill>
              </a:rPr>
              <a:t>Only 9 participants put general inquires phone number and graduate office phone number together</a:t>
            </a:r>
          </a:p>
          <a:p>
            <a:pPr marL="457200" lvl="0" indent="-298450" rtl="0">
              <a:spcBef>
                <a:spcPts val="0"/>
              </a:spcBef>
              <a:spcAft>
                <a:spcPts val="0"/>
              </a:spcAft>
              <a:buClr>
                <a:schemeClr val="dk1"/>
              </a:buClr>
              <a:buSzPct val="100000"/>
              <a:buChar char="●"/>
            </a:pPr>
            <a:r>
              <a:rPr lang="en" sz="1100">
                <a:solidFill>
                  <a:schemeClr val="dk1"/>
                </a:solidFill>
              </a:rPr>
              <a:t>4 out of 4 of females under 40 thought the calendar was directly related to the application process to help understand the application deadlines</a:t>
            </a:r>
          </a:p>
          <a:p>
            <a:pPr marL="914400" lvl="1" indent="-298450" rtl="0">
              <a:spcBef>
                <a:spcPts val="0"/>
              </a:spcBef>
              <a:spcAft>
                <a:spcPts val="0"/>
              </a:spcAft>
              <a:buClr>
                <a:schemeClr val="dk1"/>
              </a:buClr>
              <a:buSzPct val="100000"/>
              <a:buChar char="○"/>
            </a:pPr>
            <a:r>
              <a:rPr lang="en" sz="1100">
                <a:solidFill>
                  <a:schemeClr val="dk1"/>
                </a:solidFill>
              </a:rPr>
              <a:t>8 out of 16 participants put calendar with admission information</a:t>
            </a:r>
          </a:p>
          <a:p>
            <a:pPr marL="457200" lvl="0" indent="-298450" rtl="0">
              <a:spcBef>
                <a:spcPts val="0"/>
              </a:spcBef>
              <a:spcAft>
                <a:spcPts val="0"/>
              </a:spcAft>
              <a:buClr>
                <a:schemeClr val="dk1"/>
              </a:buClr>
              <a:buSzPct val="100000"/>
              <a:buChar char="●"/>
            </a:pPr>
            <a:r>
              <a:rPr lang="en" sz="1100">
                <a:solidFill>
                  <a:schemeClr val="dk1"/>
                </a:solidFill>
              </a:rPr>
              <a:t>7 of 16 participants recognized the Wolfson building as a building on campus </a:t>
            </a:r>
          </a:p>
          <a:p>
            <a:pPr marL="457200" lvl="0" indent="-298450" rtl="0">
              <a:spcBef>
                <a:spcPts val="0"/>
              </a:spcBef>
              <a:spcAft>
                <a:spcPts val="0"/>
              </a:spcAft>
              <a:buClr>
                <a:schemeClr val="dk1"/>
              </a:buClr>
              <a:buSzPct val="100000"/>
              <a:buChar char="●"/>
            </a:pPr>
            <a:r>
              <a:rPr lang="en" sz="1100">
                <a:solidFill>
                  <a:schemeClr val="dk1"/>
                </a:solidFill>
              </a:rPr>
              <a:t>Miami FAQ</a:t>
            </a:r>
          </a:p>
          <a:p>
            <a:pPr marL="914400" lvl="1" indent="-298450">
              <a:spcBef>
                <a:spcPts val="0"/>
              </a:spcBef>
              <a:spcAft>
                <a:spcPts val="0"/>
              </a:spcAft>
              <a:buClr>
                <a:schemeClr val="dk1"/>
              </a:buClr>
              <a:buSzPct val="100000"/>
              <a:buChar char="○"/>
            </a:pPr>
            <a:r>
              <a:rPr lang="en" sz="1100">
                <a:solidFill>
                  <a:schemeClr val="dk1"/>
                </a:solidFill>
              </a:rPr>
              <a:t>There was insufficient information as to whether this card referenced the “city or university?”</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Shape 23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Data Analysis - Findings</a:t>
            </a:r>
          </a:p>
        </p:txBody>
      </p:sp>
      <p:sp>
        <p:nvSpPr>
          <p:cNvPr id="234" name="Shape 234"/>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spcBef>
                <a:spcPts val="0"/>
              </a:spcBef>
              <a:buNone/>
            </a:pPr>
            <a:endParaRPr/>
          </a:p>
        </p:txBody>
      </p:sp>
      <p:sp>
        <p:nvSpPr>
          <p:cNvPr id="235" name="Shape 235"/>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lvl="0" rtl="0">
              <a:spcBef>
                <a:spcPts val="0"/>
              </a:spcBef>
              <a:buNone/>
            </a:pPr>
            <a:endParaRPr/>
          </a:p>
        </p:txBody>
      </p:sp>
      <p:pic>
        <p:nvPicPr>
          <p:cNvPr id="236" name="Shape 236"/>
          <p:cNvPicPr preferRelativeResize="0"/>
          <p:nvPr/>
        </p:nvPicPr>
        <p:blipFill>
          <a:blip r:embed="rId3">
            <a:alphaModFix/>
          </a:blip>
          <a:stretch>
            <a:fillRect/>
          </a:stretch>
        </p:blipFill>
        <p:spPr>
          <a:xfrm>
            <a:off x="311700" y="1152475"/>
            <a:ext cx="4198074" cy="3220742"/>
          </a:xfrm>
          <a:prstGeom prst="rect">
            <a:avLst/>
          </a:prstGeom>
          <a:noFill/>
          <a:ln>
            <a:noFill/>
          </a:ln>
        </p:spPr>
      </p:pic>
      <p:pic>
        <p:nvPicPr>
          <p:cNvPr id="237" name="Shape 237"/>
          <p:cNvPicPr preferRelativeResize="0"/>
          <p:nvPr/>
        </p:nvPicPr>
        <p:blipFill>
          <a:blip r:embed="rId4">
            <a:alphaModFix/>
          </a:blip>
          <a:stretch>
            <a:fillRect/>
          </a:stretch>
        </p:blipFill>
        <p:spPr>
          <a:xfrm>
            <a:off x="4776981" y="1152475"/>
            <a:ext cx="4294322" cy="322074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Shape 24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a:t>Data Analysis - Findings</a:t>
            </a:r>
          </a:p>
        </p:txBody>
      </p:sp>
      <p:pic>
        <p:nvPicPr>
          <p:cNvPr id="243" name="Shape 243"/>
          <p:cNvPicPr preferRelativeResize="0"/>
          <p:nvPr/>
        </p:nvPicPr>
        <p:blipFill>
          <a:blip r:embed="rId3">
            <a:alphaModFix/>
          </a:blip>
          <a:stretch>
            <a:fillRect/>
          </a:stretch>
        </p:blipFill>
        <p:spPr>
          <a:xfrm>
            <a:off x="771525" y="1103575"/>
            <a:ext cx="7156175" cy="372517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Recommendations</a:t>
            </a:r>
          </a:p>
        </p:txBody>
      </p:sp>
      <p:sp>
        <p:nvSpPr>
          <p:cNvPr id="249" name="Shape 249"/>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100000"/>
              <a:buAutoNum type="arabicPeriod"/>
            </a:pPr>
            <a:r>
              <a:rPr lang="en" sz="1100">
                <a:solidFill>
                  <a:schemeClr val="dk1"/>
                </a:solidFill>
              </a:rPr>
              <a:t>We defined the audience using this website and found the main categories were: </a:t>
            </a:r>
          </a:p>
          <a:p>
            <a:pPr marL="914400" lvl="1" indent="-298450" rtl="0">
              <a:spcBef>
                <a:spcPts val="0"/>
              </a:spcBef>
              <a:spcAft>
                <a:spcPts val="0"/>
              </a:spcAft>
              <a:buClr>
                <a:schemeClr val="dk1"/>
              </a:buClr>
              <a:buSzPct val="100000"/>
              <a:buAutoNum type="alphaLcPeriod"/>
            </a:pPr>
            <a:r>
              <a:rPr lang="en" sz="1100">
                <a:solidFill>
                  <a:schemeClr val="dk1"/>
                </a:solidFill>
              </a:rPr>
              <a:t>MFA applicants</a:t>
            </a:r>
          </a:p>
          <a:p>
            <a:pPr marL="914400" lvl="1" indent="-298450" rtl="0">
              <a:spcBef>
                <a:spcPts val="0"/>
              </a:spcBef>
              <a:spcAft>
                <a:spcPts val="0"/>
              </a:spcAft>
              <a:buClr>
                <a:schemeClr val="dk1"/>
              </a:buClr>
              <a:buSzPct val="100000"/>
              <a:buAutoNum type="alphaLcPeriod"/>
            </a:pPr>
            <a:r>
              <a:rPr lang="en" sz="1100">
                <a:solidFill>
                  <a:schemeClr val="dk1"/>
                </a:solidFill>
              </a:rPr>
              <a:t>Undergraduate minor applicant</a:t>
            </a:r>
          </a:p>
          <a:p>
            <a:pPr marL="914400" lvl="1" indent="-298450" rtl="0">
              <a:spcBef>
                <a:spcPts val="0"/>
              </a:spcBef>
              <a:spcAft>
                <a:spcPts val="0"/>
              </a:spcAft>
              <a:buClr>
                <a:schemeClr val="dk1"/>
              </a:buClr>
              <a:buSzPct val="100000"/>
              <a:buAutoNum type="alphaLcPeriod"/>
            </a:pPr>
            <a:r>
              <a:rPr lang="en" sz="1100">
                <a:solidFill>
                  <a:schemeClr val="dk1"/>
                </a:solidFill>
              </a:rPr>
              <a:t>Potential donors, sponsors, and employers</a:t>
            </a:r>
          </a:p>
          <a:p>
            <a:pPr marL="457200" lvl="0" indent="-298450" rtl="0">
              <a:spcBef>
                <a:spcPts val="0"/>
              </a:spcBef>
              <a:spcAft>
                <a:spcPts val="0"/>
              </a:spcAft>
              <a:buClr>
                <a:schemeClr val="dk1"/>
              </a:buClr>
              <a:buSzPct val="100000"/>
              <a:buAutoNum type="arabicPeriod"/>
            </a:pPr>
            <a:r>
              <a:rPr lang="en" sz="1100">
                <a:solidFill>
                  <a:schemeClr val="dk1"/>
                </a:solidFill>
              </a:rPr>
              <a:t>Wanted to create very broad categories for the main navigation that were all encompassing, but descriptive</a:t>
            </a:r>
          </a:p>
          <a:p>
            <a:pPr marL="914400" lvl="1" indent="-298450" rtl="0">
              <a:spcBef>
                <a:spcPts val="0"/>
              </a:spcBef>
              <a:spcAft>
                <a:spcPts val="0"/>
              </a:spcAft>
              <a:buClr>
                <a:schemeClr val="dk1"/>
              </a:buClr>
              <a:buSzPct val="100000"/>
              <a:buAutoNum type="alphaLcPeriod"/>
            </a:pPr>
            <a:r>
              <a:rPr lang="en" sz="1100">
                <a:solidFill>
                  <a:schemeClr val="dk1"/>
                </a:solidFill>
              </a:rPr>
              <a:t>About</a:t>
            </a:r>
          </a:p>
          <a:p>
            <a:pPr marL="914400" lvl="1" indent="-298450" rtl="0">
              <a:spcBef>
                <a:spcPts val="0"/>
              </a:spcBef>
              <a:spcAft>
                <a:spcPts val="0"/>
              </a:spcAft>
              <a:buClr>
                <a:schemeClr val="dk1"/>
              </a:buClr>
              <a:buSzPct val="100000"/>
              <a:buAutoNum type="alphaLcPeriod"/>
            </a:pPr>
            <a:r>
              <a:rPr lang="en" sz="1100">
                <a:solidFill>
                  <a:schemeClr val="dk1"/>
                </a:solidFill>
              </a:rPr>
              <a:t>Apply</a:t>
            </a:r>
          </a:p>
          <a:p>
            <a:pPr marL="914400" lvl="1" indent="-298450" rtl="0">
              <a:spcBef>
                <a:spcPts val="0"/>
              </a:spcBef>
              <a:spcAft>
                <a:spcPts val="0"/>
              </a:spcAft>
              <a:buClr>
                <a:schemeClr val="dk1"/>
              </a:buClr>
              <a:buSzPct val="100000"/>
              <a:buAutoNum type="alphaLcPeriod"/>
            </a:pPr>
            <a:r>
              <a:rPr lang="en" sz="1100">
                <a:solidFill>
                  <a:schemeClr val="dk1"/>
                </a:solidFill>
              </a:rPr>
              <a:t>Resources</a:t>
            </a:r>
          </a:p>
          <a:p>
            <a:pPr marL="914400" lvl="1" indent="-298450" rtl="0">
              <a:spcBef>
                <a:spcPts val="0"/>
              </a:spcBef>
              <a:spcAft>
                <a:spcPts val="0"/>
              </a:spcAft>
              <a:buClr>
                <a:schemeClr val="dk1"/>
              </a:buClr>
              <a:buSzPct val="100000"/>
              <a:buAutoNum type="alphaLcPeriod"/>
            </a:pPr>
            <a:r>
              <a:rPr lang="en" sz="1100">
                <a:solidFill>
                  <a:schemeClr val="dk1"/>
                </a:solidFill>
              </a:rPr>
              <a:t>Minor/undergrad </a:t>
            </a:r>
          </a:p>
          <a:p>
            <a:pPr marL="914400" lvl="1" indent="-298450" rtl="0">
              <a:spcBef>
                <a:spcPts val="0"/>
              </a:spcBef>
              <a:spcAft>
                <a:spcPts val="0"/>
              </a:spcAft>
              <a:buClr>
                <a:schemeClr val="dk1"/>
              </a:buClr>
              <a:buSzPct val="100000"/>
              <a:buAutoNum type="alphaLcPeriod"/>
            </a:pPr>
            <a:r>
              <a:rPr lang="en" sz="1100">
                <a:solidFill>
                  <a:schemeClr val="dk1"/>
                </a:solidFill>
              </a:rPr>
              <a:t>Partnership opportunities</a:t>
            </a:r>
          </a:p>
          <a:p>
            <a:pPr marL="914400" lvl="1" indent="-298450" rtl="0">
              <a:spcBef>
                <a:spcPts val="0"/>
              </a:spcBef>
              <a:spcAft>
                <a:spcPts val="0"/>
              </a:spcAft>
              <a:buClr>
                <a:schemeClr val="dk1"/>
              </a:buClr>
              <a:buSzPct val="100000"/>
              <a:buAutoNum type="alphaLcPeriod"/>
            </a:pPr>
            <a:r>
              <a:rPr lang="en" sz="1100">
                <a:solidFill>
                  <a:schemeClr val="dk1"/>
                </a:solidFill>
              </a:rPr>
              <a:t>Contact and footer</a:t>
            </a:r>
          </a:p>
          <a:p>
            <a:pPr marL="914400" lvl="1" indent="-298450" rtl="0">
              <a:spcBef>
                <a:spcPts val="0"/>
              </a:spcBef>
              <a:spcAft>
                <a:spcPts val="0"/>
              </a:spcAft>
              <a:buClr>
                <a:schemeClr val="dk1"/>
              </a:buClr>
              <a:buSzPct val="100000"/>
              <a:buAutoNum type="alphaLcPeriod"/>
            </a:pPr>
            <a:r>
              <a:rPr lang="en" sz="1100">
                <a:solidFill>
                  <a:schemeClr val="dk1"/>
                </a:solidFill>
              </a:rPr>
              <a:t>Homepage</a:t>
            </a:r>
          </a:p>
          <a:p>
            <a:pPr marL="914400" lvl="1" indent="-298450" rtl="0">
              <a:spcBef>
                <a:spcPts val="0"/>
              </a:spcBef>
              <a:spcAft>
                <a:spcPts val="0"/>
              </a:spcAft>
              <a:buClr>
                <a:schemeClr val="dk1"/>
              </a:buClr>
              <a:buSzPct val="100000"/>
              <a:buAutoNum type="alphaLcPeriod"/>
            </a:pPr>
            <a:r>
              <a:rPr lang="en" sz="1100">
                <a:solidFill>
                  <a:schemeClr val="dk1"/>
                </a:solidFill>
              </a:rPr>
              <a:t>Footer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8"/>
        <p:cNvGrpSpPr/>
        <p:nvPr/>
      </p:nvGrpSpPr>
      <p:grpSpPr>
        <a:xfrm>
          <a:off x="0" y="0"/>
          <a:ext cx="0" cy="0"/>
          <a:chOff x="0" y="0"/>
          <a:chExt cx="0" cy="0"/>
        </a:xfrm>
      </p:grpSpPr>
      <p:sp>
        <p:nvSpPr>
          <p:cNvPr id="79" name="Shape 7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Methods - Equipment</a:t>
            </a:r>
          </a:p>
        </p:txBody>
      </p:sp>
      <p:sp>
        <p:nvSpPr>
          <p:cNvPr id="80" name="Shape 80"/>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28600" rtl="0">
              <a:spcBef>
                <a:spcPts val="0"/>
              </a:spcBef>
            </a:pPr>
            <a:r>
              <a:rPr lang="en"/>
              <a:t>Laptop - To conduct card sorts and compile the report</a:t>
            </a:r>
          </a:p>
          <a:p>
            <a:pPr marL="914400" lvl="1" indent="-228600" rtl="0">
              <a:spcBef>
                <a:spcPts val="0"/>
              </a:spcBef>
            </a:pPr>
            <a:r>
              <a:rPr lang="en"/>
              <a:t>XSort - To conduct card sorting</a:t>
            </a:r>
          </a:p>
          <a:p>
            <a:pPr marL="914400" lvl="1" indent="-228600" rtl="0">
              <a:spcBef>
                <a:spcPts val="0"/>
              </a:spcBef>
            </a:pPr>
            <a:r>
              <a:rPr lang="en"/>
              <a:t>Excel - To compile the distance matrixes</a:t>
            </a:r>
          </a:p>
          <a:p>
            <a:pPr marL="914400" lvl="1" indent="-228600" rtl="0">
              <a:spcBef>
                <a:spcPts val="0"/>
              </a:spcBef>
            </a:pPr>
            <a:r>
              <a:rPr lang="en"/>
              <a:t>Google Forms - For the demographics questionnaire</a:t>
            </a:r>
          </a:p>
          <a:p>
            <a:pPr marL="914400" lvl="1" indent="-228600" rtl="0">
              <a:spcBef>
                <a:spcPts val="0"/>
              </a:spcBef>
            </a:pPr>
            <a:r>
              <a:rPr lang="en"/>
              <a:t>PowerPoint - To compile the report</a:t>
            </a:r>
          </a:p>
          <a:p>
            <a:pPr marL="457200" lvl="0" indent="-228600" rtl="0">
              <a:spcBef>
                <a:spcPts val="0"/>
              </a:spcBef>
            </a:pPr>
            <a:r>
              <a:rPr lang="en"/>
              <a:t>Pen and paper - To take notes while participant completed the card sort</a:t>
            </a:r>
          </a:p>
          <a:p>
            <a:pPr marL="457200" lvl="0" indent="-228600" rtl="0">
              <a:spcBef>
                <a:spcPts val="0"/>
              </a:spcBef>
            </a:pPr>
            <a:r>
              <a:rPr lang="en"/>
              <a:t>Phone - To take photos</a:t>
            </a:r>
          </a:p>
          <a:p>
            <a:pPr lvl="0">
              <a:spcBef>
                <a:spcPts val="0"/>
              </a:spcBef>
              <a:buNone/>
            </a:pP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Shape 25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Recommendations</a:t>
            </a:r>
          </a:p>
        </p:txBody>
      </p:sp>
      <p:sp>
        <p:nvSpPr>
          <p:cNvPr id="255" name="Shape 255"/>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lvl="0" rtl="0">
              <a:spcBef>
                <a:spcPts val="0"/>
              </a:spcBef>
              <a:spcAft>
                <a:spcPts val="0"/>
              </a:spcAft>
              <a:buNone/>
            </a:pPr>
            <a:r>
              <a:rPr lang="en" sz="1100">
                <a:solidFill>
                  <a:schemeClr val="dk1"/>
                </a:solidFill>
              </a:rPr>
              <a:t>Removed categories that were repeated with different titles or added value to prospective students, donors, or employers</a:t>
            </a:r>
          </a:p>
          <a:p>
            <a:pPr marL="914400" lvl="1" indent="-298450" rtl="0">
              <a:spcBef>
                <a:spcPts val="0"/>
              </a:spcBef>
              <a:spcAft>
                <a:spcPts val="0"/>
              </a:spcAft>
              <a:buClr>
                <a:schemeClr val="dk1"/>
              </a:buClr>
              <a:buSzPct val="100000"/>
              <a:buAutoNum type="alphaLcPeriod"/>
            </a:pPr>
            <a:r>
              <a:rPr lang="en" sz="1100">
                <a:solidFill>
                  <a:schemeClr val="dk1"/>
                </a:solidFill>
              </a:rPr>
              <a:t>Hire our students and opportunities for alumni</a:t>
            </a:r>
          </a:p>
          <a:p>
            <a:pPr marL="1371600" lvl="2" indent="-298450" rtl="0">
              <a:spcBef>
                <a:spcPts val="0"/>
              </a:spcBef>
              <a:spcAft>
                <a:spcPts val="0"/>
              </a:spcAft>
              <a:buClr>
                <a:schemeClr val="dk1"/>
              </a:buClr>
              <a:buSzPct val="100000"/>
              <a:buAutoNum type="romanLcPeriod"/>
            </a:pPr>
            <a:r>
              <a:rPr lang="en" sz="1100">
                <a:solidFill>
                  <a:schemeClr val="dk1"/>
                </a:solidFill>
              </a:rPr>
              <a:t>Lead to the same link, so we removed Opportunities for alumni because the titles were misleading</a:t>
            </a:r>
          </a:p>
          <a:p>
            <a:pPr marL="914400" lvl="1" indent="-298450" rtl="0">
              <a:spcBef>
                <a:spcPts val="0"/>
              </a:spcBef>
              <a:spcAft>
                <a:spcPts val="0"/>
              </a:spcAft>
              <a:buClr>
                <a:schemeClr val="dk1"/>
              </a:buClr>
              <a:buSzPct val="100000"/>
              <a:buAutoNum type="alphaLcPeriod"/>
            </a:pPr>
            <a:r>
              <a:rPr lang="en" sz="1100">
                <a:solidFill>
                  <a:schemeClr val="dk1"/>
                </a:solidFill>
              </a:rPr>
              <a:t>Equipment</a:t>
            </a:r>
          </a:p>
          <a:p>
            <a:pPr marL="1371600" lvl="2" indent="-298450" rtl="0">
              <a:spcBef>
                <a:spcPts val="0"/>
              </a:spcBef>
              <a:spcAft>
                <a:spcPts val="0"/>
              </a:spcAft>
              <a:buClr>
                <a:schemeClr val="dk1"/>
              </a:buClr>
              <a:buSzPct val="100000"/>
              <a:buAutoNum type="romanLcPeriod"/>
            </a:pPr>
            <a:r>
              <a:rPr lang="en" sz="1100">
                <a:solidFill>
                  <a:schemeClr val="dk1"/>
                </a:solidFill>
              </a:rPr>
              <a:t>Just inventory list, no value for applicants </a:t>
            </a:r>
          </a:p>
          <a:p>
            <a:pPr marL="1371600" lvl="2" indent="-298450" rtl="0">
              <a:spcBef>
                <a:spcPts val="0"/>
              </a:spcBef>
              <a:spcAft>
                <a:spcPts val="0"/>
              </a:spcAft>
              <a:buClr>
                <a:schemeClr val="dk1"/>
              </a:buClr>
              <a:buSzPct val="100000"/>
              <a:buAutoNum type="romanLcPeriod"/>
            </a:pPr>
            <a:r>
              <a:rPr lang="en" sz="1100">
                <a:solidFill>
                  <a:schemeClr val="dk1"/>
                </a:solidFill>
              </a:rPr>
              <a:t>Technology, gaming consoles, games for consoles and board games were all a part of equipment list.</a:t>
            </a:r>
          </a:p>
          <a:p>
            <a:pPr marL="1371600" lvl="2" indent="-298450" rtl="0">
              <a:spcBef>
                <a:spcPts val="0"/>
              </a:spcBef>
              <a:spcAft>
                <a:spcPts val="0"/>
              </a:spcAft>
              <a:buClr>
                <a:schemeClr val="dk1"/>
              </a:buClr>
              <a:buSzPct val="100000"/>
              <a:buAutoNum type="romanLcPeriod"/>
            </a:pPr>
            <a:r>
              <a:rPr lang="en" sz="1100">
                <a:solidFill>
                  <a:schemeClr val="dk1"/>
                </a:solidFill>
              </a:rPr>
              <a:t>If it was changed to showcase use, value and cool factor, then it would be kept</a:t>
            </a:r>
          </a:p>
          <a:p>
            <a:pPr marL="914400" lvl="1" indent="-298450" rtl="0">
              <a:spcBef>
                <a:spcPts val="0"/>
              </a:spcBef>
              <a:spcAft>
                <a:spcPts val="0"/>
              </a:spcAft>
              <a:buClr>
                <a:schemeClr val="dk1"/>
              </a:buClr>
              <a:buSzPct val="100000"/>
              <a:buAutoNum type="alphaLcPeriod"/>
            </a:pPr>
            <a:r>
              <a:rPr lang="en" sz="1100">
                <a:solidFill>
                  <a:schemeClr val="dk1"/>
                </a:solidFill>
              </a:rPr>
              <a:t>Project partners</a:t>
            </a:r>
          </a:p>
          <a:p>
            <a:pPr marL="1371600" lvl="2" indent="-298450" rtl="0">
              <a:spcBef>
                <a:spcPts val="0"/>
              </a:spcBef>
              <a:spcAft>
                <a:spcPts val="0"/>
              </a:spcAft>
              <a:buClr>
                <a:schemeClr val="dk1"/>
              </a:buClr>
              <a:buSzPct val="100000"/>
              <a:buAutoNum type="romanLcPeriod"/>
            </a:pPr>
            <a:r>
              <a:rPr lang="en" sz="1100">
                <a:solidFill>
                  <a:schemeClr val="dk1"/>
                </a:solidFill>
              </a:rPr>
              <a:t>Synonymous with partnership opportunities </a:t>
            </a:r>
          </a:p>
          <a:p>
            <a:pPr marL="1371600" lvl="2" indent="-298450" rtl="0">
              <a:spcBef>
                <a:spcPts val="0"/>
              </a:spcBef>
              <a:spcAft>
                <a:spcPts val="0"/>
              </a:spcAft>
              <a:buClr>
                <a:schemeClr val="dk1"/>
              </a:buClr>
              <a:buSzPct val="100000"/>
              <a:buAutoNum type="romanLcPeriod"/>
            </a:pPr>
            <a:r>
              <a:rPr lang="en" sz="1100">
                <a:solidFill>
                  <a:schemeClr val="dk1"/>
                </a:solidFill>
              </a:rPr>
              <a:t>Non-value added title to too many sub navigational elements</a:t>
            </a:r>
          </a:p>
          <a:p>
            <a:pPr marL="914400" lvl="1" indent="-298450" rtl="0">
              <a:spcBef>
                <a:spcPts val="0"/>
              </a:spcBef>
              <a:spcAft>
                <a:spcPts val="0"/>
              </a:spcAft>
              <a:buClr>
                <a:schemeClr val="dk1"/>
              </a:buClr>
              <a:buSzPct val="100000"/>
              <a:buAutoNum type="alphaLcPeriod"/>
            </a:pPr>
            <a:r>
              <a:rPr lang="en" sz="1100">
                <a:solidFill>
                  <a:schemeClr val="dk1"/>
                </a:solidFill>
              </a:rPr>
              <a:t>Canelink</a:t>
            </a:r>
          </a:p>
          <a:p>
            <a:pPr marL="1371600" lvl="2" indent="-298450" rtl="0">
              <a:spcBef>
                <a:spcPts val="0"/>
              </a:spcBef>
              <a:spcAft>
                <a:spcPts val="0"/>
              </a:spcAft>
              <a:buClr>
                <a:schemeClr val="dk1"/>
              </a:buClr>
              <a:buSzPct val="100000"/>
              <a:buAutoNum type="romanLcPeriod"/>
            </a:pPr>
            <a:r>
              <a:rPr lang="en" sz="1100">
                <a:solidFill>
                  <a:schemeClr val="dk1"/>
                </a:solidFill>
              </a:rPr>
              <a:t>not relevant to target audience. Only useful for current students</a:t>
            </a:r>
          </a:p>
          <a:p>
            <a:pPr marL="914400" lvl="1" indent="-298450" rtl="0">
              <a:spcBef>
                <a:spcPts val="0"/>
              </a:spcBef>
              <a:spcAft>
                <a:spcPts val="0"/>
              </a:spcAft>
              <a:buClr>
                <a:schemeClr val="dk1"/>
              </a:buClr>
              <a:buSzPct val="100000"/>
              <a:buAutoNum type="alphaLcPeriod"/>
            </a:pPr>
            <a:r>
              <a:rPr lang="en" sz="1100">
                <a:solidFill>
                  <a:schemeClr val="dk1"/>
                </a:solidFill>
              </a:rPr>
              <a:t>Calendar</a:t>
            </a:r>
          </a:p>
          <a:p>
            <a:pPr marL="1371600" lvl="2" indent="-298450" rtl="0">
              <a:spcBef>
                <a:spcPts val="0"/>
              </a:spcBef>
              <a:spcAft>
                <a:spcPts val="0"/>
              </a:spcAft>
              <a:buClr>
                <a:schemeClr val="dk1"/>
              </a:buClr>
              <a:buSzPct val="100000"/>
              <a:buAutoNum type="romanLcPeriod"/>
            </a:pPr>
            <a:r>
              <a:rPr lang="en" sz="1100">
                <a:solidFill>
                  <a:schemeClr val="dk1"/>
                </a:solidFill>
              </a:rPr>
              <a:t>The information the current calendar includes is not relevant to target audience. Only useful for current students</a:t>
            </a:r>
          </a:p>
          <a:p>
            <a:pPr marL="914400" lvl="1" indent="-298450" rtl="0">
              <a:spcBef>
                <a:spcPts val="0"/>
              </a:spcBef>
              <a:spcAft>
                <a:spcPts val="0"/>
              </a:spcAft>
              <a:buClr>
                <a:schemeClr val="dk1"/>
              </a:buClr>
              <a:buSzPct val="100000"/>
              <a:buAutoNum type="alphaLcPeriod"/>
            </a:pPr>
            <a:r>
              <a:rPr lang="en" sz="1100">
                <a:solidFill>
                  <a:schemeClr val="dk1"/>
                </a:solidFill>
              </a:rPr>
              <a:t>Helping launch your career</a:t>
            </a:r>
          </a:p>
          <a:p>
            <a:pPr marL="1371600" lvl="2" indent="-298450" rtl="0">
              <a:spcBef>
                <a:spcPts val="0"/>
              </a:spcBef>
              <a:spcAft>
                <a:spcPts val="0"/>
              </a:spcAft>
              <a:buClr>
                <a:schemeClr val="dk1"/>
              </a:buClr>
              <a:buSzPct val="100000"/>
              <a:buAutoNum type="romanLcPeriod"/>
            </a:pPr>
            <a:r>
              <a:rPr lang="en" sz="1100">
                <a:solidFill>
                  <a:schemeClr val="dk1"/>
                </a:solidFill>
              </a:rPr>
              <a:t>confusing name and redundant with internships and jobs subcategory of resources</a:t>
            </a:r>
          </a:p>
          <a:p>
            <a:pPr marL="914400" lvl="1" indent="-298450" rtl="0">
              <a:spcBef>
                <a:spcPts val="0"/>
              </a:spcBef>
              <a:spcAft>
                <a:spcPts val="0"/>
              </a:spcAft>
              <a:buClr>
                <a:schemeClr val="dk1"/>
              </a:buClr>
              <a:buSzPct val="100000"/>
              <a:buAutoNum type="alphaLcPeriod"/>
            </a:pPr>
            <a:r>
              <a:rPr lang="en" sz="1100">
                <a:solidFill>
                  <a:schemeClr val="dk1"/>
                </a:solidFill>
              </a:rPr>
              <a:t>Wolfson building</a:t>
            </a:r>
          </a:p>
          <a:p>
            <a:pPr marL="1371600" lvl="2" indent="-298450" rtl="0">
              <a:spcBef>
                <a:spcPts val="0"/>
              </a:spcBef>
              <a:spcAft>
                <a:spcPts val="0"/>
              </a:spcAft>
              <a:buClr>
                <a:schemeClr val="dk1"/>
              </a:buClr>
              <a:buSzPct val="100000"/>
              <a:buAutoNum type="romanLcPeriod"/>
            </a:pPr>
            <a:r>
              <a:rPr lang="en" sz="1100">
                <a:solidFill>
                  <a:schemeClr val="dk1"/>
                </a:solidFill>
              </a:rPr>
              <a:t>not relevant to target audience. Only useful for current students</a:t>
            </a:r>
          </a:p>
          <a:p>
            <a:pPr marR="0" lvl="0" algn="l" rtl="0">
              <a:lnSpc>
                <a:spcPct val="115000"/>
              </a:lnSpc>
              <a:spcBef>
                <a:spcPts val="0"/>
              </a:spcBef>
              <a:spcAft>
                <a:spcPts val="0"/>
              </a:spcAft>
              <a:buNone/>
            </a:pPr>
            <a:endParaRPr sz="1100">
              <a:solidFill>
                <a:schemeClr val="dk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65"/>
        <p:cNvGrpSpPr/>
        <p:nvPr/>
      </p:nvGrpSpPr>
      <p:grpSpPr>
        <a:xfrm>
          <a:off x="0" y="0"/>
          <a:ext cx="0" cy="0"/>
          <a:chOff x="0" y="0"/>
          <a:chExt cx="0" cy="0"/>
        </a:xfrm>
      </p:grpSpPr>
      <p:pic>
        <p:nvPicPr>
          <p:cNvPr id="266" name="Shape 266" descr="final site map.png"/>
          <p:cNvPicPr preferRelativeResize="0"/>
          <p:nvPr/>
        </p:nvPicPr>
        <p:blipFill rotWithShape="1">
          <a:blip r:embed="rId3">
            <a:alphaModFix/>
          </a:blip>
          <a:srcRect b="8088"/>
          <a:stretch/>
        </p:blipFill>
        <p:spPr>
          <a:xfrm>
            <a:off x="1371525" y="0"/>
            <a:ext cx="6400944" cy="51434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Appendix</a:t>
            </a:r>
            <a:endParaRPr lang="en-US" dirty="0"/>
          </a:p>
        </p:txBody>
      </p:sp>
    </p:spTree>
    <p:extLst>
      <p:ext uri="{BB962C8B-B14F-4D97-AF65-F5344CB8AC3E}">
        <p14:creationId xmlns:p14="http://schemas.microsoft.com/office/powerpoint/2010/main" val="25670015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Content</a:t>
            </a:r>
            <a:endParaRPr lang="en-US" dirty="0"/>
          </a:p>
        </p:txBody>
      </p:sp>
      <p:sp>
        <p:nvSpPr>
          <p:cNvPr id="4" name="Text Placeholder 3"/>
          <p:cNvSpPr>
            <a:spLocks noGrp="1"/>
          </p:cNvSpPr>
          <p:nvPr>
            <p:ph type="body" idx="1"/>
          </p:nvPr>
        </p:nvSpPr>
        <p:spPr/>
        <p:txBody>
          <a:bodyPr/>
          <a:lstStyle/>
          <a:p>
            <a:r>
              <a:rPr lang="en-US" dirty="0" smtClean="0"/>
              <a:t>Demographic Survey</a:t>
            </a:r>
          </a:p>
          <a:p>
            <a:r>
              <a:rPr lang="en-US" dirty="0"/>
              <a:t>Procedure </a:t>
            </a:r>
            <a:endParaRPr lang="en-US" dirty="0" smtClean="0"/>
          </a:p>
          <a:p>
            <a:r>
              <a:rPr lang="en-US" dirty="0" smtClean="0"/>
              <a:t>Cluster Trees</a:t>
            </a:r>
          </a:p>
          <a:p>
            <a:r>
              <a:rPr lang="en-US" dirty="0" smtClean="0"/>
              <a:t>Results by Session </a:t>
            </a:r>
          </a:p>
          <a:p>
            <a:r>
              <a:rPr lang="en-US" dirty="0" smtClean="0"/>
              <a:t>Distance Matrix By Participant</a:t>
            </a:r>
          </a:p>
          <a:p>
            <a:r>
              <a:rPr lang="en-US" dirty="0" smtClean="0"/>
              <a:t>Notes for Each Session</a:t>
            </a:r>
            <a:endParaRPr lang="en-US" dirty="0"/>
          </a:p>
        </p:txBody>
      </p:sp>
    </p:spTree>
    <p:extLst>
      <p:ext uri="{BB962C8B-B14F-4D97-AF65-F5344CB8AC3E}">
        <p14:creationId xmlns:p14="http://schemas.microsoft.com/office/powerpoint/2010/main" val="15723789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70"/>
        <p:cNvGrpSpPr/>
        <p:nvPr/>
      </p:nvGrpSpPr>
      <p:grpSpPr>
        <a:xfrm>
          <a:off x="0" y="0"/>
          <a:ext cx="0" cy="0"/>
          <a:chOff x="0" y="0"/>
          <a:chExt cx="0" cy="0"/>
        </a:xfrm>
      </p:grpSpPr>
      <p:sp>
        <p:nvSpPr>
          <p:cNvPr id="271" name="Shape 27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dirty="0"/>
              <a:t>Appendix </a:t>
            </a:r>
            <a:r>
              <a:rPr lang="mr-IN" dirty="0" smtClean="0"/>
              <a:t>–</a:t>
            </a:r>
            <a:r>
              <a:rPr lang="en" dirty="0" smtClean="0"/>
              <a:t> </a:t>
            </a:r>
            <a:r>
              <a:rPr lang="en-US" sz="2550" dirty="0" smtClean="0">
                <a:highlight>
                  <a:srgbClr val="FFFFFF"/>
                </a:highlight>
              </a:rPr>
              <a:t>Demographic </a:t>
            </a:r>
            <a:r>
              <a:rPr lang="en" sz="2550" dirty="0" smtClean="0">
                <a:highlight>
                  <a:srgbClr val="FFFFFF"/>
                </a:highlight>
              </a:rPr>
              <a:t>Survey </a:t>
            </a:r>
            <a:r>
              <a:rPr lang="en" sz="1000" dirty="0">
                <a:solidFill>
                  <a:srgbClr val="DB4437"/>
                </a:solidFill>
                <a:highlight>
                  <a:srgbClr val="FFFFFF"/>
                </a:highlight>
              </a:rPr>
              <a:t>* Required</a:t>
            </a:r>
          </a:p>
        </p:txBody>
      </p:sp>
      <p:sp>
        <p:nvSpPr>
          <p:cNvPr id="272" name="Shape 272"/>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35000"/>
              </a:lnSpc>
              <a:spcBef>
                <a:spcPts val="200"/>
              </a:spcBef>
              <a:spcAft>
                <a:spcPts val="0"/>
              </a:spcAft>
              <a:buNone/>
            </a:pPr>
            <a:r>
              <a:rPr lang="en" sz="1200">
                <a:solidFill>
                  <a:schemeClr val="dk1"/>
                </a:solidFill>
                <a:highlight>
                  <a:srgbClr val="FFFFFF"/>
                </a:highlight>
              </a:rPr>
              <a:t>1. How old are you? </a:t>
            </a:r>
            <a:r>
              <a:rPr lang="en" sz="1200">
                <a:solidFill>
                  <a:srgbClr val="DB4437"/>
                </a:solidFill>
                <a:highlight>
                  <a:srgbClr val="FFFFFF"/>
                </a:highlight>
              </a:rPr>
              <a:t>*</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19-29</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30-39</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40-49</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50-59</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Over 60</a:t>
            </a:r>
          </a:p>
          <a:p>
            <a:pPr lvl="0" rtl="0">
              <a:lnSpc>
                <a:spcPct val="135000"/>
              </a:lnSpc>
              <a:spcBef>
                <a:spcPts val="200"/>
              </a:spcBef>
              <a:spcAft>
                <a:spcPts val="0"/>
              </a:spcAft>
              <a:buClr>
                <a:schemeClr val="dk1"/>
              </a:buClr>
              <a:buSzPct val="91666"/>
              <a:buFont typeface="Arial"/>
              <a:buNone/>
            </a:pPr>
            <a:r>
              <a:rPr lang="en" sz="1200">
                <a:solidFill>
                  <a:schemeClr val="dk1"/>
                </a:solidFill>
                <a:highlight>
                  <a:srgbClr val="FFFFFF"/>
                </a:highlight>
              </a:rPr>
              <a:t>2. What gender do you identify with? </a:t>
            </a:r>
            <a:r>
              <a:rPr lang="en" sz="1200">
                <a:solidFill>
                  <a:srgbClr val="DB4437"/>
                </a:solidFill>
                <a:highlight>
                  <a:srgbClr val="FFFFFF"/>
                </a:highlight>
              </a:rPr>
              <a:t>*</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Male</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Female</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Other : _______________</a:t>
            </a:r>
          </a:p>
          <a:p>
            <a:pPr lvl="0" rtl="0">
              <a:lnSpc>
                <a:spcPct val="135000"/>
              </a:lnSpc>
              <a:spcBef>
                <a:spcPts val="200"/>
              </a:spcBef>
              <a:spcAft>
                <a:spcPts val="0"/>
              </a:spcAft>
              <a:buClr>
                <a:schemeClr val="dk1"/>
              </a:buClr>
              <a:buSzPct val="91666"/>
              <a:buFont typeface="Arial"/>
              <a:buNone/>
            </a:pPr>
            <a:r>
              <a:rPr lang="en" sz="1200">
                <a:solidFill>
                  <a:schemeClr val="dk1"/>
                </a:solidFill>
                <a:highlight>
                  <a:srgbClr val="FFFFFF"/>
                </a:highlight>
              </a:rPr>
              <a:t>3. How often do you use a computer? </a:t>
            </a:r>
            <a:r>
              <a:rPr lang="en" sz="1200">
                <a:solidFill>
                  <a:srgbClr val="DB4437"/>
                </a:solidFill>
                <a:highlight>
                  <a:srgbClr val="FFFFFF"/>
                </a:highlight>
              </a:rPr>
              <a:t>*</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Never</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Monthly</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Weekly</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Daily</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Multiple times per day</a:t>
            </a:r>
          </a:p>
          <a:p>
            <a:pPr lvl="0">
              <a:spcBef>
                <a:spcPts val="0"/>
              </a:spcBef>
              <a:buNone/>
            </a:pPr>
            <a:endParaRPr/>
          </a:p>
        </p:txBody>
      </p:sp>
      <p:sp>
        <p:nvSpPr>
          <p:cNvPr id="273" name="Shape 273"/>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lvl="0" rtl="0">
              <a:lnSpc>
                <a:spcPct val="135000"/>
              </a:lnSpc>
              <a:spcBef>
                <a:spcPts val="200"/>
              </a:spcBef>
              <a:spcAft>
                <a:spcPts val="0"/>
              </a:spcAft>
              <a:buClr>
                <a:schemeClr val="dk1"/>
              </a:buClr>
              <a:buSzPct val="91666"/>
              <a:buFont typeface="Arial"/>
              <a:buNone/>
            </a:pPr>
            <a:r>
              <a:rPr lang="en" sz="1200">
                <a:solidFill>
                  <a:schemeClr val="dk1"/>
                </a:solidFill>
                <a:highlight>
                  <a:srgbClr val="FFFFFF"/>
                </a:highlight>
              </a:rPr>
              <a:t>4. How often do you use the Internet? </a:t>
            </a:r>
            <a:r>
              <a:rPr lang="en" sz="1200">
                <a:solidFill>
                  <a:srgbClr val="DB4437"/>
                </a:solidFill>
                <a:highlight>
                  <a:srgbClr val="FFFFFF"/>
                </a:highlight>
              </a:rPr>
              <a:t>*</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Never</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Monthly</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Weekly</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Daily</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Multiple times per day</a:t>
            </a:r>
          </a:p>
          <a:p>
            <a:pPr lvl="0" rtl="0">
              <a:lnSpc>
                <a:spcPct val="135000"/>
              </a:lnSpc>
              <a:spcBef>
                <a:spcPts val="200"/>
              </a:spcBef>
              <a:spcAft>
                <a:spcPts val="0"/>
              </a:spcAft>
              <a:buClr>
                <a:schemeClr val="dk1"/>
              </a:buClr>
              <a:buSzPct val="91666"/>
              <a:buFont typeface="Arial"/>
              <a:buNone/>
            </a:pPr>
            <a:r>
              <a:rPr lang="en" sz="1200">
                <a:solidFill>
                  <a:schemeClr val="dk1"/>
                </a:solidFill>
                <a:highlight>
                  <a:srgbClr val="FFFFFF"/>
                </a:highlight>
              </a:rPr>
              <a:t>5. Are you currently a student? </a:t>
            </a:r>
            <a:r>
              <a:rPr lang="en" sz="1200">
                <a:solidFill>
                  <a:srgbClr val="DB4437"/>
                </a:solidFill>
                <a:highlight>
                  <a:srgbClr val="FFFFFF"/>
                </a:highlight>
              </a:rPr>
              <a:t>*</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Yes</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No</a:t>
            </a:r>
          </a:p>
          <a:p>
            <a:pPr lvl="0" rtl="0">
              <a:lnSpc>
                <a:spcPct val="135000"/>
              </a:lnSpc>
              <a:spcBef>
                <a:spcPts val="200"/>
              </a:spcBef>
              <a:spcAft>
                <a:spcPts val="0"/>
              </a:spcAft>
              <a:buClr>
                <a:schemeClr val="dk1"/>
              </a:buClr>
              <a:buSzPct val="91666"/>
              <a:buFont typeface="Arial"/>
              <a:buNone/>
            </a:pPr>
            <a:r>
              <a:rPr lang="en" sz="1200">
                <a:solidFill>
                  <a:schemeClr val="dk1"/>
                </a:solidFill>
                <a:highlight>
                  <a:srgbClr val="FFFFFF"/>
                </a:highlight>
              </a:rPr>
              <a:t>6. Are you looking to enroll in a masters program? </a:t>
            </a:r>
            <a:r>
              <a:rPr lang="en" sz="1200">
                <a:solidFill>
                  <a:srgbClr val="DB4437"/>
                </a:solidFill>
                <a:highlight>
                  <a:srgbClr val="FFFFFF"/>
                </a:highlight>
              </a:rPr>
              <a:t>*</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Yes</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No</a:t>
            </a:r>
          </a:p>
          <a:p>
            <a:pPr lvl="0" rtl="0">
              <a:lnSpc>
                <a:spcPct val="135000"/>
              </a:lnSpc>
              <a:spcBef>
                <a:spcPts val="200"/>
              </a:spcBef>
              <a:spcAft>
                <a:spcPts val="0"/>
              </a:spcAft>
              <a:buNone/>
            </a:pPr>
            <a:r>
              <a:rPr lang="en" sz="1200">
                <a:solidFill>
                  <a:schemeClr val="dk1"/>
                </a:solidFill>
                <a:highlight>
                  <a:srgbClr val="FFFFFF"/>
                </a:highlight>
              </a:rPr>
              <a:t>7. Have you ever visited the University of Miami Interactive Media’s website?</a:t>
            </a:r>
            <a:r>
              <a:rPr lang="en" sz="1200">
                <a:solidFill>
                  <a:srgbClr val="DB4437"/>
                </a:solidFill>
                <a:highlight>
                  <a:srgbClr val="FFFFFF"/>
                </a:highlight>
              </a:rPr>
              <a:t>*</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Yes</a:t>
            </a:r>
          </a:p>
          <a:p>
            <a:pPr marL="457200" lvl="0" indent="-298450" rtl="0">
              <a:spcBef>
                <a:spcPts val="200"/>
              </a:spcBef>
              <a:spcAft>
                <a:spcPts val="0"/>
              </a:spcAft>
              <a:buClr>
                <a:schemeClr val="dk1"/>
              </a:buClr>
              <a:buSzPct val="100000"/>
              <a:buChar char="❏"/>
            </a:pPr>
            <a:r>
              <a:rPr lang="en" sz="1100">
                <a:solidFill>
                  <a:schemeClr val="dk1"/>
                </a:solidFill>
                <a:highlight>
                  <a:srgbClr val="FFFFFF"/>
                </a:highlight>
              </a:rPr>
              <a:t>No</a:t>
            </a:r>
          </a:p>
          <a:p>
            <a:pPr lvl="0">
              <a:spcBef>
                <a:spcPts val="0"/>
              </a:spcBef>
              <a:buNone/>
            </a:pP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513"/>
        <p:cNvGrpSpPr/>
        <p:nvPr/>
      </p:nvGrpSpPr>
      <p:grpSpPr>
        <a:xfrm>
          <a:off x="0" y="0"/>
          <a:ext cx="0" cy="0"/>
          <a:chOff x="0" y="0"/>
          <a:chExt cx="0" cy="0"/>
        </a:xfrm>
      </p:grpSpPr>
      <p:sp>
        <p:nvSpPr>
          <p:cNvPr id="514" name="Shape 51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Appendix - </a:t>
            </a:r>
            <a:r>
              <a:rPr lang="en-US" sz="2550" dirty="0" smtClean="0">
                <a:highlight>
                  <a:srgbClr val="FFFFFF"/>
                </a:highlight>
              </a:rPr>
              <a:t>Procedure</a:t>
            </a:r>
            <a:endParaRPr lang="en" sz="2550" dirty="0">
              <a:highlight>
                <a:srgbClr val="FFFFFF"/>
              </a:highlight>
            </a:endParaRPr>
          </a:p>
        </p:txBody>
      </p:sp>
      <p:sp>
        <p:nvSpPr>
          <p:cNvPr id="515" name="Shape 515"/>
          <p:cNvSpPr txBox="1">
            <a:spLocks noGrp="1"/>
          </p:cNvSpPr>
          <p:nvPr>
            <p:ph type="body" idx="1"/>
          </p:nvPr>
        </p:nvSpPr>
        <p:spPr>
          <a:xfrm>
            <a:off x="311700" y="1152474"/>
            <a:ext cx="8520600" cy="3705275"/>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dirty="0" smtClean="0">
                <a:solidFill>
                  <a:schemeClr val="dk1"/>
                </a:solidFill>
              </a:rPr>
              <a:t>1</a:t>
            </a: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Open </a:t>
            </a:r>
            <a:r>
              <a:rPr lang="en" sz="1100" dirty="0" err="1">
                <a:solidFill>
                  <a:schemeClr val="dk1"/>
                </a:solidFill>
              </a:rPr>
              <a:t>XSort</a:t>
            </a:r>
            <a:r>
              <a:rPr lang="en" sz="1100" dirty="0">
                <a:solidFill>
                  <a:schemeClr val="dk1"/>
                </a:solidFill>
              </a:rPr>
              <a:t> software and start a session</a:t>
            </a:r>
          </a:p>
          <a:p>
            <a:pPr lvl="0" rtl="0">
              <a:lnSpc>
                <a:spcPct val="100000"/>
              </a:lnSpc>
              <a:spcBef>
                <a:spcPts val="0"/>
              </a:spcBef>
              <a:spcAft>
                <a:spcPts val="0"/>
              </a:spcAft>
              <a:buClr>
                <a:schemeClr val="dk1"/>
              </a:buClr>
              <a:buSzPct val="100000"/>
              <a:buFont typeface="Arial"/>
              <a:buNone/>
            </a:pPr>
            <a:r>
              <a:rPr lang="en" sz="1100" dirty="0">
                <a:solidFill>
                  <a:schemeClr val="dk1"/>
                </a:solidFill>
              </a:rPr>
              <a:t>2)</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Have user fill out the profile (gender and age) on the first page of the session mode. Need to make sure we get these categories:</a:t>
            </a:r>
          </a:p>
          <a:p>
            <a:pPr marL="457200" lvl="0" indent="-69850" rtl="0">
              <a:lnSpc>
                <a:spcPct val="100000"/>
              </a:lnSpc>
              <a:spcBef>
                <a:spcPts val="0"/>
              </a:spcBef>
              <a:spcAft>
                <a:spcPts val="0"/>
              </a:spcAft>
              <a:buClr>
                <a:schemeClr val="dk1"/>
              </a:buClr>
              <a:buSzPct val="100000"/>
              <a:buFont typeface="Arial"/>
              <a:buNone/>
            </a:pPr>
            <a:r>
              <a:rPr lang="en" sz="1100" dirty="0" err="1">
                <a:solidFill>
                  <a:schemeClr val="dk1"/>
                </a:solidFill>
              </a:rPr>
              <a:t>i</a:t>
            </a:r>
            <a:r>
              <a:rPr lang="en" sz="1100" dirty="0">
                <a:solidFill>
                  <a:schemeClr val="dk1"/>
                </a:solidFill>
              </a:rPr>
              <a:t>)</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4 females over or = 40-yrs-old</a:t>
            </a:r>
          </a:p>
          <a:p>
            <a:pPr marL="457200" lvl="0" indent="-69850" rtl="0">
              <a:lnSpc>
                <a:spcPct val="100000"/>
              </a:lnSpc>
              <a:spcBef>
                <a:spcPts val="0"/>
              </a:spcBef>
              <a:spcAft>
                <a:spcPts val="0"/>
              </a:spcAft>
              <a:buClr>
                <a:schemeClr val="dk1"/>
              </a:buClr>
              <a:buSzPct val="100000"/>
              <a:buFont typeface="Arial"/>
              <a:buNone/>
            </a:pPr>
            <a:r>
              <a:rPr lang="en" sz="1100" dirty="0">
                <a:solidFill>
                  <a:schemeClr val="dk1"/>
                </a:solidFill>
              </a:rPr>
              <a:t>ii)</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4 females under 40-yrs-old</a:t>
            </a:r>
          </a:p>
          <a:p>
            <a:pPr marL="457200" lvl="0" indent="-69850" rtl="0">
              <a:lnSpc>
                <a:spcPct val="100000"/>
              </a:lnSpc>
              <a:spcBef>
                <a:spcPts val="0"/>
              </a:spcBef>
              <a:spcAft>
                <a:spcPts val="0"/>
              </a:spcAft>
              <a:buClr>
                <a:schemeClr val="dk1"/>
              </a:buClr>
              <a:buSzPct val="100000"/>
              <a:buFont typeface="Arial"/>
              <a:buNone/>
            </a:pPr>
            <a:r>
              <a:rPr lang="en" sz="1100" dirty="0">
                <a:solidFill>
                  <a:schemeClr val="dk1"/>
                </a:solidFill>
              </a:rPr>
              <a:t>iii)</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4 males over or = 40-yrs-old</a:t>
            </a:r>
          </a:p>
          <a:p>
            <a:pPr marL="457200" lvl="0" indent="-69850" rtl="0">
              <a:lnSpc>
                <a:spcPct val="100000"/>
              </a:lnSpc>
              <a:spcBef>
                <a:spcPts val="0"/>
              </a:spcBef>
              <a:spcAft>
                <a:spcPts val="0"/>
              </a:spcAft>
              <a:buClr>
                <a:schemeClr val="dk1"/>
              </a:buClr>
              <a:buSzPct val="100000"/>
              <a:buFont typeface="Arial"/>
              <a:buNone/>
            </a:pPr>
            <a:r>
              <a:rPr lang="en" sz="1100" dirty="0">
                <a:solidFill>
                  <a:schemeClr val="dk1"/>
                </a:solidFill>
              </a:rPr>
              <a:t>iv)</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4 males under 40-yrs-old</a:t>
            </a:r>
          </a:p>
          <a:p>
            <a:pPr lvl="0" rtl="0">
              <a:lnSpc>
                <a:spcPct val="100000"/>
              </a:lnSpc>
              <a:spcBef>
                <a:spcPts val="0"/>
              </a:spcBef>
              <a:spcAft>
                <a:spcPts val="0"/>
              </a:spcAft>
              <a:buClr>
                <a:schemeClr val="dk1"/>
              </a:buClr>
              <a:buSzPct val="100000"/>
              <a:buFont typeface="Arial"/>
              <a:buNone/>
            </a:pPr>
            <a:r>
              <a:rPr lang="en" sz="1100" dirty="0">
                <a:solidFill>
                  <a:schemeClr val="dk1"/>
                </a:solidFill>
              </a:rPr>
              <a:t>3)</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Give instructions and explain purpose to participant:</a:t>
            </a:r>
          </a:p>
          <a:p>
            <a:pPr marL="457200" lvl="0" indent="-69850" rtl="0">
              <a:lnSpc>
                <a:spcPct val="100000"/>
              </a:lnSpc>
              <a:spcBef>
                <a:spcPts val="0"/>
              </a:spcBef>
              <a:spcAft>
                <a:spcPts val="0"/>
              </a:spcAft>
              <a:buClr>
                <a:schemeClr val="dk1"/>
              </a:buClr>
              <a:buSzPct val="100000"/>
              <a:buFont typeface="Arial"/>
              <a:buNone/>
            </a:pPr>
            <a:r>
              <a:rPr lang="en" sz="1100" dirty="0">
                <a:solidFill>
                  <a:schemeClr val="dk1"/>
                </a:solidFill>
              </a:rPr>
              <a:t>a)</a:t>
            </a:r>
            <a:r>
              <a:rPr lang="en" sz="700" dirty="0">
                <a:solidFill>
                  <a:schemeClr val="dk1"/>
                </a:solidFill>
                <a:latin typeface="Times New Roman"/>
                <a:ea typeface="Times New Roman"/>
                <a:cs typeface="Times New Roman"/>
                <a:sym typeface="Times New Roman"/>
              </a:rPr>
              <a:t>     </a:t>
            </a:r>
            <a:r>
              <a:rPr lang="en" sz="1100" i="1" dirty="0">
                <a:solidFill>
                  <a:schemeClr val="dk1"/>
                </a:solidFill>
              </a:rPr>
              <a:t>“We want to see what groupings of these cards make sense to you. Once you have grouped the cards, you will name each of the groupings. Sort the items as quickly as possible.”</a:t>
            </a:r>
          </a:p>
          <a:p>
            <a:pPr marL="457200" lvl="0" indent="-69850" rtl="0">
              <a:lnSpc>
                <a:spcPct val="100000"/>
              </a:lnSpc>
              <a:spcBef>
                <a:spcPts val="0"/>
              </a:spcBef>
              <a:spcAft>
                <a:spcPts val="0"/>
              </a:spcAft>
              <a:buClr>
                <a:schemeClr val="dk1"/>
              </a:buClr>
              <a:buSzPct val="100000"/>
              <a:buFont typeface="Arial"/>
              <a:buNone/>
            </a:pPr>
            <a:r>
              <a:rPr lang="en" sz="1100" dirty="0">
                <a:solidFill>
                  <a:schemeClr val="dk1"/>
                </a:solidFill>
              </a:rPr>
              <a:t>b)</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In session mode in </a:t>
            </a:r>
            <a:r>
              <a:rPr lang="en" sz="1100" dirty="0" err="1">
                <a:solidFill>
                  <a:schemeClr val="dk1"/>
                </a:solidFill>
              </a:rPr>
              <a:t>XSort</a:t>
            </a:r>
            <a:r>
              <a:rPr lang="en" sz="1100" dirty="0">
                <a:solidFill>
                  <a:schemeClr val="dk1"/>
                </a:solidFill>
              </a:rPr>
              <a:t>, show the participant how to group items and make labels for the items they have grouped</a:t>
            </a:r>
          </a:p>
          <a:p>
            <a:pPr marL="457200" lvl="0" indent="-69850" rtl="0">
              <a:lnSpc>
                <a:spcPct val="100000"/>
              </a:lnSpc>
              <a:spcBef>
                <a:spcPts val="0"/>
              </a:spcBef>
              <a:spcAft>
                <a:spcPts val="0"/>
              </a:spcAft>
              <a:buClr>
                <a:schemeClr val="dk1"/>
              </a:buClr>
              <a:buSzPct val="100000"/>
              <a:buFont typeface="Arial"/>
              <a:buNone/>
            </a:pPr>
            <a:r>
              <a:rPr lang="en" sz="1100" dirty="0">
                <a:solidFill>
                  <a:schemeClr val="dk1"/>
                </a:solidFill>
              </a:rPr>
              <a:t>c)</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Make sure not to give the participant any background information on the topic</a:t>
            </a:r>
          </a:p>
          <a:p>
            <a:pPr lvl="0" rtl="0">
              <a:lnSpc>
                <a:spcPct val="100000"/>
              </a:lnSpc>
              <a:spcBef>
                <a:spcPts val="0"/>
              </a:spcBef>
              <a:spcAft>
                <a:spcPts val="0"/>
              </a:spcAft>
              <a:buClr>
                <a:schemeClr val="dk1"/>
              </a:buClr>
              <a:buSzPct val="100000"/>
              <a:buFont typeface="Arial"/>
              <a:buNone/>
            </a:pPr>
            <a:r>
              <a:rPr lang="en" sz="1100" dirty="0">
                <a:solidFill>
                  <a:schemeClr val="dk1"/>
                </a:solidFill>
              </a:rPr>
              <a:t>4)</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Take notes as participant “thinks out loud” and processes groupings</a:t>
            </a:r>
          </a:p>
          <a:p>
            <a:pPr lvl="0" rtl="0">
              <a:lnSpc>
                <a:spcPct val="100000"/>
              </a:lnSpc>
              <a:spcBef>
                <a:spcPts val="0"/>
              </a:spcBef>
              <a:spcAft>
                <a:spcPts val="0"/>
              </a:spcAft>
              <a:buClr>
                <a:schemeClr val="dk1"/>
              </a:buClr>
              <a:buSzPct val="100000"/>
              <a:buFont typeface="Arial"/>
              <a:buNone/>
            </a:pPr>
            <a:r>
              <a:rPr lang="en" sz="1100" dirty="0">
                <a:solidFill>
                  <a:schemeClr val="dk1"/>
                </a:solidFill>
              </a:rPr>
              <a:t>5)</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Ask participant to create hierarchy of the groups; have them label groups: critical, important, unimportant or topics not wanted on site</a:t>
            </a:r>
          </a:p>
          <a:p>
            <a:pPr lvl="0" rtl="0">
              <a:lnSpc>
                <a:spcPct val="100000"/>
              </a:lnSpc>
              <a:spcBef>
                <a:spcPts val="0"/>
              </a:spcBef>
              <a:spcAft>
                <a:spcPts val="0"/>
              </a:spcAft>
              <a:buClr>
                <a:schemeClr val="dk1"/>
              </a:buClr>
              <a:buSzPct val="100000"/>
              <a:buFont typeface="Arial"/>
              <a:buNone/>
            </a:pPr>
            <a:r>
              <a:rPr lang="en" sz="1100" dirty="0">
                <a:solidFill>
                  <a:schemeClr val="dk1"/>
                </a:solidFill>
              </a:rPr>
              <a:t>6)</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Take photos of finished card sorts</a:t>
            </a:r>
          </a:p>
          <a:p>
            <a:pPr lvl="0" rtl="0">
              <a:lnSpc>
                <a:spcPct val="100000"/>
              </a:lnSpc>
              <a:spcBef>
                <a:spcPts val="0"/>
              </a:spcBef>
              <a:spcAft>
                <a:spcPts val="0"/>
              </a:spcAft>
              <a:buClr>
                <a:schemeClr val="dk1"/>
              </a:buClr>
              <a:buSzPct val="100000"/>
              <a:buFont typeface="Arial"/>
              <a:buNone/>
            </a:pPr>
            <a:r>
              <a:rPr lang="en" sz="1100" dirty="0">
                <a:solidFill>
                  <a:schemeClr val="dk1"/>
                </a:solidFill>
              </a:rPr>
              <a:t>7)</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Record the time it took the participant to complete the card sort</a:t>
            </a:r>
          </a:p>
          <a:p>
            <a:pPr lvl="0" rtl="0">
              <a:lnSpc>
                <a:spcPct val="100000"/>
              </a:lnSpc>
              <a:spcBef>
                <a:spcPts val="0"/>
              </a:spcBef>
              <a:spcAft>
                <a:spcPts val="0"/>
              </a:spcAft>
              <a:buClr>
                <a:schemeClr val="dk1"/>
              </a:buClr>
              <a:buSzPct val="100000"/>
              <a:buFont typeface="Arial"/>
              <a:buNone/>
            </a:pPr>
            <a:r>
              <a:rPr lang="en" sz="1100" dirty="0">
                <a:solidFill>
                  <a:schemeClr val="dk1"/>
                </a:solidFill>
              </a:rPr>
              <a:t>8)</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Give participant demographic questionnaire</a:t>
            </a:r>
          </a:p>
          <a:p>
            <a:pPr lvl="0" rtl="0">
              <a:lnSpc>
                <a:spcPct val="100000"/>
              </a:lnSpc>
              <a:spcBef>
                <a:spcPts val="0"/>
              </a:spcBef>
              <a:spcAft>
                <a:spcPts val="0"/>
              </a:spcAft>
              <a:buNone/>
            </a:pPr>
            <a:r>
              <a:rPr lang="en" sz="1100" dirty="0">
                <a:solidFill>
                  <a:schemeClr val="dk1"/>
                </a:solidFill>
              </a:rPr>
              <a:t>9)</a:t>
            </a:r>
            <a:r>
              <a:rPr lang="en" sz="700" dirty="0">
                <a:solidFill>
                  <a:schemeClr val="dk1"/>
                </a:solidFill>
                <a:latin typeface="Times New Roman"/>
                <a:ea typeface="Times New Roman"/>
                <a:cs typeface="Times New Roman"/>
                <a:sym typeface="Times New Roman"/>
              </a:rPr>
              <a:t>     </a:t>
            </a:r>
            <a:r>
              <a:rPr lang="en" sz="1100" dirty="0">
                <a:solidFill>
                  <a:schemeClr val="dk1"/>
                </a:solidFill>
              </a:rPr>
              <a:t>Thank participants for their time</a:t>
            </a:r>
          </a:p>
        </p:txBody>
      </p:sp>
    </p:spTree>
    <p:extLst>
      <p:ext uri="{BB962C8B-B14F-4D97-AF65-F5344CB8AC3E}">
        <p14:creationId xmlns:p14="http://schemas.microsoft.com/office/powerpoint/2010/main" val="2317218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Shape 27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a:t>
            </a:r>
            <a:r>
              <a:rPr lang="en" sz="2550">
                <a:highlight>
                  <a:srgbClr val="FFFFFF"/>
                </a:highlight>
              </a:rPr>
              <a:t>Cluster Trees</a:t>
            </a:r>
          </a:p>
        </p:txBody>
      </p:sp>
      <p:sp>
        <p:nvSpPr>
          <p:cNvPr id="279" name="Shape 279"/>
          <p:cNvSpPr txBox="1"/>
          <p:nvPr/>
        </p:nvSpPr>
        <p:spPr>
          <a:xfrm>
            <a:off x="311700" y="1174625"/>
            <a:ext cx="7489950" cy="2404200"/>
          </a:xfrm>
          <a:prstGeom prst="rect">
            <a:avLst/>
          </a:prstGeom>
          <a:noFill/>
          <a:ln>
            <a:noFill/>
          </a:ln>
        </p:spPr>
        <p:txBody>
          <a:bodyPr lIns="91425" tIns="91425" rIns="91425" bIns="91425" anchor="t" anchorCtr="0">
            <a:noAutofit/>
          </a:bodyPr>
          <a:lstStyle/>
          <a:p>
            <a:pPr lvl="0" rtl="0">
              <a:spcBef>
                <a:spcPts val="300"/>
              </a:spcBef>
              <a:spcAft>
                <a:spcPts val="100"/>
              </a:spcAft>
              <a:buNone/>
            </a:pPr>
            <a:r>
              <a:rPr lang="en" sz="1200" dirty="0">
                <a:solidFill>
                  <a:schemeClr val="tx1"/>
                </a:solidFill>
                <a:highlight>
                  <a:srgbClr val="FFFFFF"/>
                </a:highlight>
              </a:rPr>
              <a:t>Cluster Tree(for complete and </a:t>
            </a:r>
            <a:r>
              <a:rPr lang="en" sz="1200" dirty="0" smtClean="0">
                <a:solidFill>
                  <a:schemeClr val="tx1"/>
                </a:solidFill>
                <a:highlight>
                  <a:srgbClr val="FFFFFF"/>
                </a:highlight>
              </a:rPr>
              <a:t>single)</a:t>
            </a:r>
            <a:endParaRPr lang="en-US" sz="1200" dirty="0" smtClean="0">
              <a:solidFill>
                <a:schemeClr val="tx1"/>
              </a:solidFill>
              <a:highlight>
                <a:srgbClr val="FFFFFF"/>
              </a:highlight>
            </a:endParaRPr>
          </a:p>
          <a:p>
            <a:pPr marL="171450" lvl="0" indent="-171450" rtl="0">
              <a:spcBef>
                <a:spcPts val="300"/>
              </a:spcBef>
              <a:spcAft>
                <a:spcPts val="100"/>
              </a:spcAft>
              <a:buFont typeface="Arial" charset="0"/>
              <a:buChar char="•"/>
            </a:pPr>
            <a:r>
              <a:rPr lang="en" sz="1200" dirty="0" smtClean="0">
                <a:solidFill>
                  <a:schemeClr val="tx1"/>
                </a:solidFill>
                <a:highlight>
                  <a:srgbClr val="FFFFFF"/>
                </a:highlight>
              </a:rPr>
              <a:t>The </a:t>
            </a:r>
            <a:r>
              <a:rPr lang="en" sz="1200" dirty="0">
                <a:solidFill>
                  <a:schemeClr val="tx1"/>
                </a:solidFill>
                <a:highlight>
                  <a:srgbClr val="FFFFFF"/>
                </a:highlight>
              </a:rPr>
              <a:t>maximum distance between elements of each cluster (also called complete-linkage clustering</a:t>
            </a:r>
            <a:r>
              <a:rPr lang="en" sz="1200" dirty="0" smtClean="0">
                <a:solidFill>
                  <a:schemeClr val="tx1"/>
                </a:solidFill>
                <a:highlight>
                  <a:srgbClr val="FFFFFF"/>
                </a:highlight>
              </a:rPr>
              <a:t>)</a:t>
            </a:r>
            <a:endParaRPr lang="en-US" sz="1200" dirty="0" smtClean="0">
              <a:solidFill>
                <a:schemeClr val="tx1"/>
              </a:solidFill>
              <a:highlight>
                <a:srgbClr val="FFFFFF"/>
              </a:highlight>
            </a:endParaRPr>
          </a:p>
          <a:p>
            <a:pPr marL="171450" lvl="0" indent="-171450" rtl="0">
              <a:spcBef>
                <a:spcPts val="300"/>
              </a:spcBef>
              <a:spcAft>
                <a:spcPts val="100"/>
              </a:spcAft>
              <a:buFont typeface="Arial" charset="0"/>
              <a:buChar char="•"/>
            </a:pPr>
            <a:r>
              <a:rPr lang="en" sz="1200" dirty="0" smtClean="0">
                <a:solidFill>
                  <a:schemeClr val="tx1"/>
                </a:solidFill>
                <a:highlight>
                  <a:srgbClr val="FFFFFF"/>
                </a:highlight>
              </a:rPr>
              <a:t>The </a:t>
            </a:r>
            <a:r>
              <a:rPr lang="en" sz="1200" dirty="0">
                <a:solidFill>
                  <a:schemeClr val="tx1"/>
                </a:solidFill>
                <a:highlight>
                  <a:srgbClr val="FFFFFF"/>
                </a:highlight>
              </a:rPr>
              <a:t>minimum distance between elements of each cluster (also called single-linkage clustering</a:t>
            </a:r>
            <a:r>
              <a:rPr lang="en" sz="1200" dirty="0" smtClean="0">
                <a:solidFill>
                  <a:schemeClr val="tx1"/>
                </a:solidFill>
                <a:highlight>
                  <a:srgbClr val="FFFFFF"/>
                </a:highlight>
              </a:rPr>
              <a:t>)</a:t>
            </a:r>
            <a:endParaRPr lang="en-US" sz="1200" dirty="0" smtClean="0">
              <a:solidFill>
                <a:schemeClr val="tx1"/>
              </a:solidFill>
              <a:highlight>
                <a:srgbClr val="FFFFFF"/>
              </a:highlight>
            </a:endParaRPr>
          </a:p>
          <a:p>
            <a:pPr marL="171450" lvl="0" indent="-171450" rtl="0">
              <a:spcBef>
                <a:spcPts val="300"/>
              </a:spcBef>
              <a:spcAft>
                <a:spcPts val="100"/>
              </a:spcAft>
              <a:buFont typeface="Arial" charset="0"/>
              <a:buChar char="•"/>
            </a:pPr>
            <a:r>
              <a:rPr lang="en" sz="1200" dirty="0" smtClean="0">
                <a:solidFill>
                  <a:schemeClr val="tx1"/>
                </a:solidFill>
                <a:highlight>
                  <a:srgbClr val="FFFFFF"/>
                </a:highlight>
              </a:rPr>
              <a:t>The </a:t>
            </a:r>
            <a:r>
              <a:rPr lang="en" sz="1200" dirty="0">
                <a:solidFill>
                  <a:schemeClr val="tx1"/>
                </a:solidFill>
                <a:highlight>
                  <a:srgbClr val="FFFFFF"/>
                </a:highlight>
              </a:rPr>
              <a:t>mean distance between elements of each cluster (also called average linkage clustering, used e.g. in UPGMA</a:t>
            </a:r>
            <a:r>
              <a:rPr lang="en" sz="1200" dirty="0" smtClean="0">
                <a:solidFill>
                  <a:schemeClr val="tx1"/>
                </a:solidFill>
                <a:highlight>
                  <a:srgbClr val="FFFFFF"/>
                </a:highlight>
              </a:rPr>
              <a:t>)</a:t>
            </a:r>
            <a:endParaRPr lang="en" sz="1200" dirty="0">
              <a:solidFill>
                <a:schemeClr val="tx1"/>
              </a:solidFill>
              <a:highlight>
                <a:srgbClr val="FFFFFF"/>
              </a:highlight>
            </a:endParaRPr>
          </a:p>
          <a:p>
            <a:pPr marL="215900" lvl="0" rtl="0">
              <a:spcBef>
                <a:spcPts val="400"/>
              </a:spcBef>
              <a:spcAft>
                <a:spcPts val="1200"/>
              </a:spcAft>
            </a:pPr>
            <a:endParaRPr sz="1200" dirty="0">
              <a:solidFill>
                <a:schemeClr val="tx1"/>
              </a:solidFill>
              <a:highlight>
                <a:srgbClr val="FFFFFF"/>
              </a:high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Shape 28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a:t>
            </a:r>
            <a:r>
              <a:rPr lang="en" sz="2550">
                <a:highlight>
                  <a:srgbClr val="FFFFFF"/>
                </a:highlight>
              </a:rPr>
              <a:t>Cluster Trees cont.</a:t>
            </a:r>
          </a:p>
        </p:txBody>
      </p:sp>
      <p:pic>
        <p:nvPicPr>
          <p:cNvPr id="285" name="Shape 285"/>
          <p:cNvPicPr preferRelativeResize="0"/>
          <p:nvPr/>
        </p:nvPicPr>
        <p:blipFill>
          <a:blip r:embed="rId3">
            <a:alphaModFix/>
          </a:blip>
          <a:stretch>
            <a:fillRect/>
          </a:stretch>
        </p:blipFill>
        <p:spPr>
          <a:xfrm>
            <a:off x="3570175" y="1152475"/>
            <a:ext cx="1435525" cy="3603142"/>
          </a:xfrm>
          <a:prstGeom prst="rect">
            <a:avLst/>
          </a:prstGeom>
          <a:noFill/>
          <a:ln>
            <a:noFill/>
          </a:ln>
        </p:spPr>
      </p:pic>
      <p:pic>
        <p:nvPicPr>
          <p:cNvPr id="286" name="Shape 286"/>
          <p:cNvPicPr preferRelativeResize="0"/>
          <p:nvPr/>
        </p:nvPicPr>
        <p:blipFill>
          <a:blip r:embed="rId4">
            <a:alphaModFix/>
          </a:blip>
          <a:stretch>
            <a:fillRect/>
          </a:stretch>
        </p:blipFill>
        <p:spPr>
          <a:xfrm>
            <a:off x="1424800" y="1152462"/>
            <a:ext cx="1435525" cy="3603175"/>
          </a:xfrm>
          <a:prstGeom prst="rect">
            <a:avLst/>
          </a:prstGeom>
          <a:noFill/>
          <a:ln>
            <a:noFill/>
          </a:ln>
        </p:spPr>
      </p:pic>
      <p:pic>
        <p:nvPicPr>
          <p:cNvPr id="287" name="Shape 287"/>
          <p:cNvPicPr preferRelativeResize="0"/>
          <p:nvPr/>
        </p:nvPicPr>
        <p:blipFill>
          <a:blip r:embed="rId5">
            <a:alphaModFix/>
          </a:blip>
          <a:stretch>
            <a:fillRect/>
          </a:stretch>
        </p:blipFill>
        <p:spPr>
          <a:xfrm>
            <a:off x="5715549" y="1096125"/>
            <a:ext cx="1435525" cy="3603172"/>
          </a:xfrm>
          <a:prstGeom prst="rect">
            <a:avLst/>
          </a:prstGeom>
          <a:noFill/>
          <a:ln>
            <a:noFill/>
          </a:ln>
        </p:spPr>
      </p:pic>
      <p:sp>
        <p:nvSpPr>
          <p:cNvPr id="288" name="Shape 288"/>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sp>
        <p:nvSpPr>
          <p:cNvPr id="289" name="Shape 289"/>
          <p:cNvSpPr txBox="1"/>
          <p:nvPr/>
        </p:nvSpPr>
        <p:spPr>
          <a:xfrm>
            <a:off x="3601350" y="4710750"/>
            <a:ext cx="1941299" cy="306900"/>
          </a:xfrm>
          <a:prstGeom prst="rect">
            <a:avLst/>
          </a:prstGeom>
          <a:noFill/>
          <a:ln>
            <a:noFill/>
          </a:ln>
        </p:spPr>
        <p:txBody>
          <a:bodyPr lIns="91425" tIns="91425" rIns="91425" bIns="91425" anchor="ctr" anchorCtr="0">
            <a:noAutofit/>
          </a:bodyPr>
          <a:lstStyle/>
          <a:p>
            <a:pPr lvl="0" algn="ctr" rtl="0">
              <a:lnSpc>
                <a:spcPct val="160000"/>
              </a:lnSpc>
              <a:spcBef>
                <a:spcPts val="300"/>
              </a:spcBef>
              <a:spcAft>
                <a:spcPts val="100"/>
              </a:spcAft>
              <a:buNone/>
            </a:pPr>
            <a:r>
              <a:rPr lang="en" sz="1050">
                <a:solidFill>
                  <a:srgbClr val="252525"/>
                </a:solidFill>
              </a:rPr>
              <a:t>Average linkage clustering</a:t>
            </a:r>
          </a:p>
        </p:txBody>
      </p:sp>
      <p:sp>
        <p:nvSpPr>
          <p:cNvPr id="290" name="Shape 290"/>
          <p:cNvSpPr txBox="1"/>
          <p:nvPr/>
        </p:nvSpPr>
        <p:spPr>
          <a:xfrm>
            <a:off x="1424800" y="4710750"/>
            <a:ext cx="1941299" cy="306900"/>
          </a:xfrm>
          <a:prstGeom prst="rect">
            <a:avLst/>
          </a:prstGeom>
          <a:noFill/>
          <a:ln>
            <a:noFill/>
          </a:ln>
        </p:spPr>
        <p:txBody>
          <a:bodyPr lIns="91425" tIns="91425" rIns="91425" bIns="91425" anchor="ctr" anchorCtr="0">
            <a:noAutofit/>
          </a:bodyPr>
          <a:lstStyle/>
          <a:p>
            <a:pPr lvl="0" algn="ctr" rtl="0">
              <a:lnSpc>
                <a:spcPct val="160000"/>
              </a:lnSpc>
              <a:spcBef>
                <a:spcPts val="300"/>
              </a:spcBef>
              <a:spcAft>
                <a:spcPts val="100"/>
              </a:spcAft>
              <a:buNone/>
            </a:pPr>
            <a:r>
              <a:rPr lang="en" sz="1050"/>
              <a:t>Single-linkage clustering</a:t>
            </a:r>
          </a:p>
        </p:txBody>
      </p:sp>
      <p:sp>
        <p:nvSpPr>
          <p:cNvPr id="291" name="Shape 291"/>
          <p:cNvSpPr txBox="1"/>
          <p:nvPr/>
        </p:nvSpPr>
        <p:spPr>
          <a:xfrm>
            <a:off x="5966350" y="4710750"/>
            <a:ext cx="1941299" cy="306900"/>
          </a:xfrm>
          <a:prstGeom prst="rect">
            <a:avLst/>
          </a:prstGeom>
          <a:noFill/>
          <a:ln>
            <a:noFill/>
          </a:ln>
        </p:spPr>
        <p:txBody>
          <a:bodyPr lIns="91425" tIns="91425" rIns="91425" bIns="91425" anchor="ctr" anchorCtr="0">
            <a:noAutofit/>
          </a:bodyPr>
          <a:lstStyle/>
          <a:p>
            <a:pPr lvl="0" algn="ctr" rtl="0">
              <a:lnSpc>
                <a:spcPct val="160000"/>
              </a:lnSpc>
              <a:spcBef>
                <a:spcPts val="300"/>
              </a:spcBef>
              <a:spcAft>
                <a:spcPts val="100"/>
              </a:spcAft>
              <a:buNone/>
            </a:pPr>
            <a:r>
              <a:rPr lang="en" sz="1050"/>
              <a:t>Complete-linkage clustering</a:t>
            </a: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Appendix </a:t>
            </a:r>
            <a:r>
              <a:rPr lang="mr-IN" dirty="0" smtClean="0"/>
              <a:t>–</a:t>
            </a:r>
            <a:r>
              <a:rPr lang="en-US" dirty="0" smtClean="0"/>
              <a:t> Session Results</a:t>
            </a:r>
            <a:endParaRPr lang="en-US" dirty="0"/>
          </a:p>
        </p:txBody>
      </p:sp>
    </p:spTree>
    <p:extLst>
      <p:ext uri="{BB962C8B-B14F-4D97-AF65-F5344CB8AC3E}">
        <p14:creationId xmlns:p14="http://schemas.microsoft.com/office/powerpoint/2010/main" val="231654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pic>
        <p:nvPicPr>
          <p:cNvPr id="6" name="Shape 126"/>
          <p:cNvPicPr preferRelativeResize="0"/>
          <p:nvPr/>
        </p:nvPicPr>
        <p:blipFill rotWithShape="1">
          <a:blip r:embed="rId3">
            <a:alphaModFix/>
          </a:blip>
          <a:srcRect t="8650"/>
          <a:stretch/>
        </p:blipFill>
        <p:spPr>
          <a:xfrm>
            <a:off x="457199" y="443764"/>
            <a:ext cx="8247184" cy="4708528"/>
          </a:xfrm>
          <a:prstGeom prst="rect">
            <a:avLst/>
          </a:prstGeom>
          <a:noFill/>
          <a:ln>
            <a:noFill/>
          </a:ln>
        </p:spPr>
      </p:pic>
      <p:sp>
        <p:nvSpPr>
          <p:cNvPr id="3" name="Rectangle 2"/>
          <p:cNvSpPr/>
          <p:nvPr/>
        </p:nvSpPr>
        <p:spPr>
          <a:xfrm>
            <a:off x="457199" y="298938"/>
            <a:ext cx="1828801" cy="4923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p:cNvSpPr txBox="1"/>
          <p:nvPr/>
        </p:nvSpPr>
        <p:spPr>
          <a:xfrm>
            <a:off x="597877" y="79130"/>
            <a:ext cx="3253154" cy="400110"/>
          </a:xfrm>
          <a:prstGeom prst="rect">
            <a:avLst/>
          </a:prstGeom>
          <a:noFill/>
        </p:spPr>
        <p:txBody>
          <a:bodyPr wrap="square" rtlCol="0">
            <a:spAutoFit/>
          </a:bodyPr>
          <a:lstStyle/>
          <a:p>
            <a:r>
              <a:rPr lang="en-US" sz="2000" dirty="0" smtClean="0">
                <a:latin typeface="+mn-lt"/>
              </a:rPr>
              <a:t>Appendix - Session 1</a:t>
            </a:r>
            <a:endParaRPr lang="en-US" sz="2000" dirty="0">
              <a:latin typeface="+mn-lt"/>
            </a:endParaRPr>
          </a:p>
        </p:txBody>
      </p:sp>
    </p:spTree>
    <p:extLst>
      <p:ext uri="{BB962C8B-B14F-4D97-AF65-F5344CB8AC3E}">
        <p14:creationId xmlns:p14="http://schemas.microsoft.com/office/powerpoint/2010/main" val="16779222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Shape 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Methods - Procedure</a:t>
            </a:r>
          </a:p>
        </p:txBody>
      </p:sp>
      <p:sp>
        <p:nvSpPr>
          <p:cNvPr id="67" name="Shape 67"/>
          <p:cNvSpPr txBox="1">
            <a:spLocks noGrp="1"/>
          </p:cNvSpPr>
          <p:nvPr>
            <p:ph type="body" idx="1"/>
          </p:nvPr>
        </p:nvSpPr>
        <p:spPr>
          <a:xfrm>
            <a:off x="311700" y="1152475"/>
            <a:ext cx="8520600" cy="3416400"/>
          </a:xfrm>
          <a:prstGeom prst="rect">
            <a:avLst/>
          </a:prstGeom>
        </p:spPr>
        <p:txBody>
          <a:bodyPr lIns="91425" tIns="91425" rIns="91425" bIns="91425" anchor="t" anchorCtr="0">
            <a:noAutofit/>
          </a:bodyPr>
          <a:lstStyle/>
          <a:p>
            <a:pPr marL="457200" lvl="0" indent="-298450" rtl="0">
              <a:lnSpc>
                <a:spcPct val="150000"/>
              </a:lnSpc>
              <a:spcBef>
                <a:spcPts val="0"/>
              </a:spcBef>
              <a:spcAft>
                <a:spcPts val="0"/>
              </a:spcAft>
              <a:buClr>
                <a:schemeClr val="dk1"/>
              </a:buClr>
              <a:buSzPct val="100000"/>
              <a:buAutoNum type="arabicPeriod"/>
            </a:pPr>
            <a:r>
              <a:rPr lang="en" sz="1100">
                <a:solidFill>
                  <a:schemeClr val="dk1"/>
                </a:solidFill>
              </a:rPr>
              <a:t>Open XSort software and start a session </a:t>
            </a:r>
          </a:p>
          <a:p>
            <a:pPr marL="457200" lvl="0" indent="-298450" rtl="0">
              <a:lnSpc>
                <a:spcPct val="150000"/>
              </a:lnSpc>
              <a:spcBef>
                <a:spcPts val="0"/>
              </a:spcBef>
              <a:spcAft>
                <a:spcPts val="0"/>
              </a:spcAft>
              <a:buClr>
                <a:schemeClr val="dk1"/>
              </a:buClr>
              <a:buSzPct val="100000"/>
              <a:buAutoNum type="arabicPeriod"/>
            </a:pPr>
            <a:r>
              <a:rPr lang="en" sz="1100">
                <a:solidFill>
                  <a:schemeClr val="dk1"/>
                </a:solidFill>
              </a:rPr>
              <a:t>Have user fill out the profile (gender and age) on the first page of the session mode</a:t>
            </a:r>
          </a:p>
          <a:p>
            <a:pPr marL="457200" lvl="0" indent="-298450" rtl="0">
              <a:lnSpc>
                <a:spcPct val="150000"/>
              </a:lnSpc>
              <a:spcBef>
                <a:spcPts val="0"/>
              </a:spcBef>
              <a:spcAft>
                <a:spcPts val="0"/>
              </a:spcAft>
              <a:buClr>
                <a:schemeClr val="dk1"/>
              </a:buClr>
              <a:buSzPct val="100000"/>
              <a:buAutoNum type="arabicPeriod"/>
            </a:pPr>
            <a:r>
              <a:rPr lang="en" sz="1100">
                <a:solidFill>
                  <a:schemeClr val="dk1"/>
                </a:solidFill>
              </a:rPr>
              <a:t>Give instructions and explain purpose to participant: </a:t>
            </a:r>
          </a:p>
          <a:p>
            <a:pPr marL="914400" lvl="1" indent="-298450" rtl="0">
              <a:lnSpc>
                <a:spcPct val="150000"/>
              </a:lnSpc>
              <a:spcBef>
                <a:spcPts val="0"/>
              </a:spcBef>
              <a:spcAft>
                <a:spcPts val="0"/>
              </a:spcAft>
              <a:buClr>
                <a:schemeClr val="dk1"/>
              </a:buClr>
              <a:buSzPct val="100000"/>
              <a:buAutoNum type="alphaLcPeriod"/>
            </a:pPr>
            <a:r>
              <a:rPr lang="en" sz="1100">
                <a:solidFill>
                  <a:schemeClr val="dk1"/>
                </a:solidFill>
              </a:rPr>
              <a:t>“We want to see what groupings of these cards make sense to you. Once you have grouped the cards, you will name each of the groupings. Sort the items as quickly as possible.”</a:t>
            </a:r>
          </a:p>
          <a:p>
            <a:pPr marL="914400" lvl="1" indent="-298450" rtl="0">
              <a:lnSpc>
                <a:spcPct val="150000"/>
              </a:lnSpc>
              <a:spcBef>
                <a:spcPts val="0"/>
              </a:spcBef>
              <a:spcAft>
                <a:spcPts val="0"/>
              </a:spcAft>
              <a:buClr>
                <a:schemeClr val="dk1"/>
              </a:buClr>
              <a:buSzPct val="100000"/>
              <a:buAutoNum type="alphaLcPeriod"/>
            </a:pPr>
            <a:r>
              <a:rPr lang="en" sz="1100">
                <a:solidFill>
                  <a:schemeClr val="dk1"/>
                </a:solidFill>
              </a:rPr>
              <a:t>In session mode in XSort, show the participant how to group items and make labels for the items they have grouped </a:t>
            </a:r>
          </a:p>
          <a:p>
            <a:pPr marL="457200" lvl="0" indent="-298450" rtl="0">
              <a:lnSpc>
                <a:spcPct val="150000"/>
              </a:lnSpc>
              <a:spcBef>
                <a:spcPts val="0"/>
              </a:spcBef>
              <a:spcAft>
                <a:spcPts val="0"/>
              </a:spcAft>
              <a:buClr>
                <a:schemeClr val="dk1"/>
              </a:buClr>
              <a:buSzPct val="100000"/>
              <a:buAutoNum type="arabicPeriod"/>
            </a:pPr>
            <a:r>
              <a:rPr lang="en" sz="1100">
                <a:solidFill>
                  <a:schemeClr val="dk1"/>
                </a:solidFill>
              </a:rPr>
              <a:t>Take notes as participant “thinks out loud” and processes groupings</a:t>
            </a:r>
          </a:p>
          <a:p>
            <a:pPr marL="457200" lvl="0" indent="-298450" rtl="0">
              <a:lnSpc>
                <a:spcPct val="150000"/>
              </a:lnSpc>
              <a:spcBef>
                <a:spcPts val="0"/>
              </a:spcBef>
              <a:spcAft>
                <a:spcPts val="0"/>
              </a:spcAft>
              <a:buClr>
                <a:schemeClr val="dk1"/>
              </a:buClr>
              <a:buSzPct val="100000"/>
              <a:buAutoNum type="arabicPeriod"/>
            </a:pPr>
            <a:r>
              <a:rPr lang="en" sz="1100">
                <a:solidFill>
                  <a:schemeClr val="dk1"/>
                </a:solidFill>
              </a:rPr>
              <a:t>Ask participant to create hierarchy of the groups, Have them label groups: critical, important, unimportant or topics not wanted on site</a:t>
            </a:r>
          </a:p>
          <a:p>
            <a:pPr marL="457200" lvl="0" indent="-298450" rtl="0">
              <a:lnSpc>
                <a:spcPct val="150000"/>
              </a:lnSpc>
              <a:spcBef>
                <a:spcPts val="0"/>
              </a:spcBef>
              <a:spcAft>
                <a:spcPts val="0"/>
              </a:spcAft>
              <a:buClr>
                <a:schemeClr val="dk1"/>
              </a:buClr>
              <a:buSzPct val="100000"/>
              <a:buAutoNum type="arabicPeriod"/>
            </a:pPr>
            <a:r>
              <a:rPr lang="en" sz="1100">
                <a:solidFill>
                  <a:schemeClr val="dk1"/>
                </a:solidFill>
              </a:rPr>
              <a:t>Take photos of finished card sorts</a:t>
            </a:r>
          </a:p>
          <a:p>
            <a:pPr marL="457200" lvl="0" indent="-298450" rtl="0">
              <a:lnSpc>
                <a:spcPct val="150000"/>
              </a:lnSpc>
              <a:spcBef>
                <a:spcPts val="0"/>
              </a:spcBef>
              <a:spcAft>
                <a:spcPts val="0"/>
              </a:spcAft>
              <a:buClr>
                <a:schemeClr val="dk1"/>
              </a:buClr>
              <a:buSzPct val="100000"/>
              <a:buAutoNum type="arabicPeriod"/>
            </a:pPr>
            <a:r>
              <a:rPr lang="en" sz="1100">
                <a:solidFill>
                  <a:schemeClr val="dk1"/>
                </a:solidFill>
              </a:rPr>
              <a:t>Record the time it took the participant to complete the card sort </a:t>
            </a:r>
          </a:p>
          <a:p>
            <a:pPr marL="457200" lvl="0" indent="-298450" rtl="0">
              <a:lnSpc>
                <a:spcPct val="150000"/>
              </a:lnSpc>
              <a:spcBef>
                <a:spcPts val="0"/>
              </a:spcBef>
              <a:spcAft>
                <a:spcPts val="0"/>
              </a:spcAft>
              <a:buClr>
                <a:schemeClr val="dk1"/>
              </a:buClr>
              <a:buSzPct val="100000"/>
              <a:buAutoNum type="arabicPeriod"/>
            </a:pPr>
            <a:r>
              <a:rPr lang="en" sz="1100">
                <a:solidFill>
                  <a:schemeClr val="dk1"/>
                </a:solidFill>
              </a:rPr>
              <a:t>Give participant demographic questionnaire</a:t>
            </a:r>
          </a:p>
          <a:p>
            <a:pPr marL="457200" lvl="0" indent="-298450" rtl="0">
              <a:lnSpc>
                <a:spcPct val="150000"/>
              </a:lnSpc>
              <a:spcBef>
                <a:spcPts val="0"/>
              </a:spcBef>
              <a:spcAft>
                <a:spcPts val="0"/>
              </a:spcAft>
              <a:buClr>
                <a:schemeClr val="dk1"/>
              </a:buClr>
              <a:buSzPct val="100000"/>
              <a:buAutoNum type="arabicPeriod"/>
            </a:pPr>
            <a:r>
              <a:rPr lang="en" sz="1100">
                <a:solidFill>
                  <a:schemeClr val="dk1"/>
                </a:solidFill>
              </a:rPr>
              <a:t>Thank participants for their time</a:t>
            </a:r>
          </a:p>
          <a:p>
            <a:pPr lvl="0" rtl="0">
              <a:spcBef>
                <a:spcPts val="0"/>
              </a:spcBef>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Shape 296"/>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297" name="Shape 297"/>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Shape 302"/>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03" name="Shape 303"/>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07"/>
        <p:cNvGrpSpPr/>
        <p:nvPr/>
      </p:nvGrpSpPr>
      <p:grpSpPr>
        <a:xfrm>
          <a:off x="0" y="0"/>
          <a:ext cx="0" cy="0"/>
          <a:chOff x="0" y="0"/>
          <a:chExt cx="0" cy="0"/>
        </a:xfrm>
      </p:grpSpPr>
      <p:sp>
        <p:nvSpPr>
          <p:cNvPr id="308" name="Shape 308"/>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09" name="Shape 309"/>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13"/>
        <p:cNvGrpSpPr/>
        <p:nvPr/>
      </p:nvGrpSpPr>
      <p:grpSpPr>
        <a:xfrm>
          <a:off x="0" y="0"/>
          <a:ext cx="0" cy="0"/>
          <a:chOff x="0" y="0"/>
          <a:chExt cx="0" cy="0"/>
        </a:xfrm>
      </p:grpSpPr>
      <p:sp>
        <p:nvSpPr>
          <p:cNvPr id="314" name="Shape 314"/>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15" name="Shape 315"/>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19"/>
        <p:cNvGrpSpPr/>
        <p:nvPr/>
      </p:nvGrpSpPr>
      <p:grpSpPr>
        <a:xfrm>
          <a:off x="0" y="0"/>
          <a:ext cx="0" cy="0"/>
          <a:chOff x="0" y="0"/>
          <a:chExt cx="0" cy="0"/>
        </a:xfrm>
      </p:grpSpPr>
      <p:sp>
        <p:nvSpPr>
          <p:cNvPr id="320" name="Shape 320"/>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21" name="Shape 321"/>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25"/>
        <p:cNvGrpSpPr/>
        <p:nvPr/>
      </p:nvGrpSpPr>
      <p:grpSpPr>
        <a:xfrm>
          <a:off x="0" y="0"/>
          <a:ext cx="0" cy="0"/>
          <a:chOff x="0" y="0"/>
          <a:chExt cx="0" cy="0"/>
        </a:xfrm>
      </p:grpSpPr>
      <p:sp>
        <p:nvSpPr>
          <p:cNvPr id="326" name="Shape 326"/>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27" name="Shape 327"/>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Shape 332"/>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33" name="Shape 333"/>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Shape 338"/>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39" name="Shape 339"/>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sp>
        <p:nvSpPr>
          <p:cNvPr id="344" name="Shape 344"/>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45" name="Shape 345"/>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Shape 350"/>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51" name="Shape 351"/>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Shape 7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Methods - Procedure</a:t>
            </a:r>
          </a:p>
        </p:txBody>
      </p:sp>
      <p:pic>
        <p:nvPicPr>
          <p:cNvPr id="73" name="Shape 73"/>
          <p:cNvPicPr preferRelativeResize="0"/>
          <p:nvPr/>
        </p:nvPicPr>
        <p:blipFill>
          <a:blip r:embed="rId3">
            <a:alphaModFix/>
          </a:blip>
          <a:stretch>
            <a:fillRect/>
          </a:stretch>
        </p:blipFill>
        <p:spPr>
          <a:xfrm>
            <a:off x="496002" y="1152475"/>
            <a:ext cx="4875135" cy="3656348"/>
          </a:xfrm>
          <a:prstGeom prst="rect">
            <a:avLst/>
          </a:prstGeom>
          <a:noFill/>
          <a:ln>
            <a:noFill/>
          </a:ln>
        </p:spPr>
      </p:pic>
      <p:pic>
        <p:nvPicPr>
          <p:cNvPr id="74" name="Shape 74"/>
          <p:cNvPicPr preferRelativeResize="0"/>
          <p:nvPr/>
        </p:nvPicPr>
        <p:blipFill>
          <a:blip r:embed="rId4">
            <a:alphaModFix/>
          </a:blip>
          <a:stretch>
            <a:fillRect/>
          </a:stretch>
        </p:blipFill>
        <p:spPr>
          <a:xfrm>
            <a:off x="5905746" y="1152475"/>
            <a:ext cx="2742255" cy="365635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Shape 356"/>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57" name="Shape 357"/>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361"/>
        <p:cNvGrpSpPr/>
        <p:nvPr/>
      </p:nvGrpSpPr>
      <p:grpSpPr>
        <a:xfrm>
          <a:off x="0" y="0"/>
          <a:ext cx="0" cy="0"/>
          <a:chOff x="0" y="0"/>
          <a:chExt cx="0" cy="0"/>
        </a:xfrm>
      </p:grpSpPr>
      <p:sp>
        <p:nvSpPr>
          <p:cNvPr id="362" name="Shape 362"/>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63" name="Shape 363"/>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Shape 368"/>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69" name="Shape 369"/>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73"/>
        <p:cNvGrpSpPr/>
        <p:nvPr/>
      </p:nvGrpSpPr>
      <p:grpSpPr>
        <a:xfrm>
          <a:off x="0" y="0"/>
          <a:ext cx="0" cy="0"/>
          <a:chOff x="0" y="0"/>
          <a:chExt cx="0" cy="0"/>
        </a:xfrm>
      </p:grpSpPr>
      <p:sp>
        <p:nvSpPr>
          <p:cNvPr id="374" name="Shape 374"/>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75" name="Shape 375"/>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380" name="Shape 380"/>
          <p:cNvSpPr txBox="1"/>
          <p:nvPr/>
        </p:nvSpPr>
        <p:spPr>
          <a:xfrm>
            <a:off x="1397150" y="4710750"/>
            <a:ext cx="1780500" cy="197699"/>
          </a:xfrm>
          <a:prstGeom prst="rect">
            <a:avLst/>
          </a:prstGeom>
          <a:noFill/>
          <a:ln>
            <a:noFill/>
          </a:ln>
        </p:spPr>
        <p:txBody>
          <a:bodyPr lIns="91425" tIns="91425" rIns="91425" bIns="91425" anchor="t" anchorCtr="0">
            <a:noAutofit/>
          </a:bodyPr>
          <a:lstStyle/>
          <a:p>
            <a:pPr lvl="0">
              <a:spcBef>
                <a:spcPts val="0"/>
              </a:spcBef>
              <a:buNone/>
            </a:pPr>
            <a:endParaRPr/>
          </a:p>
        </p:txBody>
      </p:sp>
      <p:pic>
        <p:nvPicPr>
          <p:cNvPr id="381" name="Shape 381"/>
          <p:cNvPicPr preferRelativeResize="0"/>
          <p:nvPr/>
        </p:nvPicPr>
        <p:blipFill>
          <a:blip r:embed="rId3">
            <a:alphaModFix/>
          </a:blip>
          <a:stretch>
            <a:fillRect/>
          </a:stretch>
        </p:blipFill>
        <p:spPr>
          <a:xfrm>
            <a:off x="457200" y="0"/>
            <a:ext cx="8229599" cy="514349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en-US" dirty="0" smtClean="0"/>
              <a:t>Appendix </a:t>
            </a:r>
            <a:r>
              <a:rPr lang="mr-IN" dirty="0" smtClean="0"/>
              <a:t>–</a:t>
            </a:r>
            <a:r>
              <a:rPr lang="en-US" dirty="0" smtClean="0"/>
              <a:t> Distance Matrices by Participant</a:t>
            </a:r>
            <a:endParaRPr lang="en-US" dirty="0"/>
          </a:p>
        </p:txBody>
      </p:sp>
    </p:spTree>
    <p:extLst>
      <p:ext uri="{BB962C8B-B14F-4D97-AF65-F5344CB8AC3E}">
        <p14:creationId xmlns:p14="http://schemas.microsoft.com/office/powerpoint/2010/main" val="12162638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Shape 38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Appendix - Distance </a:t>
            </a:r>
            <a:r>
              <a:rPr lang="en" dirty="0" err="1" smtClean="0"/>
              <a:t>Matri</a:t>
            </a:r>
            <a:r>
              <a:rPr lang="en-US" dirty="0" err="1" smtClean="0"/>
              <a:t>ces</a:t>
            </a:r>
            <a:r>
              <a:rPr lang="en" dirty="0" smtClean="0"/>
              <a:t> </a:t>
            </a:r>
            <a:r>
              <a:rPr lang="en" dirty="0"/>
              <a:t>by </a:t>
            </a:r>
            <a:r>
              <a:rPr lang="en" dirty="0" err="1"/>
              <a:t>Partipant</a:t>
            </a:r>
            <a:endParaRPr lang="en" dirty="0"/>
          </a:p>
        </p:txBody>
      </p:sp>
      <p:sp>
        <p:nvSpPr>
          <p:cNvPr id="387" name="Shape 387"/>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1 Woman + 40</a:t>
            </a:r>
          </a:p>
          <a:p>
            <a:pPr lvl="0" rtl="0">
              <a:spcBef>
                <a:spcPts val="0"/>
              </a:spcBef>
              <a:buNone/>
            </a:pPr>
            <a:endParaRPr/>
          </a:p>
        </p:txBody>
      </p:sp>
      <p:sp>
        <p:nvSpPr>
          <p:cNvPr id="388" name="Shape 388"/>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389" name="Shape 389"/>
          <p:cNvPicPr preferRelativeResize="0"/>
          <p:nvPr/>
        </p:nvPicPr>
        <p:blipFill>
          <a:blip r:embed="rId3">
            <a:alphaModFix/>
          </a:blip>
          <a:stretch>
            <a:fillRect/>
          </a:stretch>
        </p:blipFill>
        <p:spPr>
          <a:xfrm>
            <a:off x="2122875" y="1076975"/>
            <a:ext cx="6368615" cy="3891998"/>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Shape 39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395" name="Shape 395"/>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2 Woman + 40</a:t>
            </a:r>
          </a:p>
          <a:p>
            <a:pPr lvl="0" rtl="0">
              <a:spcBef>
                <a:spcPts val="0"/>
              </a:spcBef>
              <a:buNone/>
            </a:pPr>
            <a:endParaRPr/>
          </a:p>
        </p:txBody>
      </p:sp>
      <p:sp>
        <p:nvSpPr>
          <p:cNvPr id="396" name="Shape 396"/>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397" name="Shape 397"/>
          <p:cNvPicPr preferRelativeResize="0"/>
          <p:nvPr/>
        </p:nvPicPr>
        <p:blipFill>
          <a:blip r:embed="rId3">
            <a:alphaModFix/>
          </a:blip>
          <a:stretch>
            <a:fillRect/>
          </a:stretch>
        </p:blipFill>
        <p:spPr>
          <a:xfrm>
            <a:off x="2123162" y="1076974"/>
            <a:ext cx="6368410" cy="389189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01"/>
        <p:cNvGrpSpPr/>
        <p:nvPr/>
      </p:nvGrpSpPr>
      <p:grpSpPr>
        <a:xfrm>
          <a:off x="0" y="0"/>
          <a:ext cx="0" cy="0"/>
          <a:chOff x="0" y="0"/>
          <a:chExt cx="0" cy="0"/>
        </a:xfrm>
      </p:grpSpPr>
      <p:sp>
        <p:nvSpPr>
          <p:cNvPr id="402" name="Shape 40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03" name="Shape 403"/>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3 Woman + 40</a:t>
            </a:r>
          </a:p>
          <a:p>
            <a:pPr lvl="0" rtl="0">
              <a:spcBef>
                <a:spcPts val="0"/>
              </a:spcBef>
              <a:buNone/>
            </a:pPr>
            <a:endParaRPr/>
          </a:p>
        </p:txBody>
      </p:sp>
      <p:sp>
        <p:nvSpPr>
          <p:cNvPr id="404" name="Shape 404"/>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05" name="Shape 405"/>
          <p:cNvPicPr preferRelativeResize="0"/>
          <p:nvPr/>
        </p:nvPicPr>
        <p:blipFill>
          <a:blip r:embed="rId3">
            <a:alphaModFix/>
          </a:blip>
          <a:stretch>
            <a:fillRect/>
          </a:stretch>
        </p:blipFill>
        <p:spPr>
          <a:xfrm>
            <a:off x="2122875" y="1076802"/>
            <a:ext cx="6368702" cy="389207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Shape 41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11" name="Shape 411"/>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4 Woman + 40</a:t>
            </a:r>
          </a:p>
          <a:p>
            <a:pPr lvl="0" rtl="0">
              <a:spcBef>
                <a:spcPts val="0"/>
              </a:spcBef>
              <a:buNone/>
            </a:pPr>
            <a:endParaRPr/>
          </a:p>
        </p:txBody>
      </p:sp>
      <p:sp>
        <p:nvSpPr>
          <p:cNvPr id="412" name="Shape 412"/>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13" name="Shape 413"/>
          <p:cNvPicPr preferRelativeResize="0"/>
          <p:nvPr/>
        </p:nvPicPr>
        <p:blipFill>
          <a:blip r:embed="rId3">
            <a:alphaModFix/>
          </a:blip>
          <a:stretch>
            <a:fillRect/>
          </a:stretch>
        </p:blipFill>
        <p:spPr>
          <a:xfrm>
            <a:off x="2123006" y="1076974"/>
            <a:ext cx="6368440" cy="389189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Shape 8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Methods - Item List</a:t>
            </a:r>
          </a:p>
        </p:txBody>
      </p:sp>
      <p:sp>
        <p:nvSpPr>
          <p:cNvPr id="86" name="Shape 86"/>
          <p:cNvSpPr txBox="1">
            <a:spLocks noGrp="1"/>
          </p:cNvSpPr>
          <p:nvPr>
            <p:ph type="body" idx="1"/>
          </p:nvPr>
        </p:nvSpPr>
        <p:spPr>
          <a:xfrm>
            <a:off x="165075" y="1112975"/>
            <a:ext cx="3032700" cy="3416400"/>
          </a:xfrm>
          <a:prstGeom prst="rect">
            <a:avLst/>
          </a:prstGeom>
        </p:spPr>
        <p:txBody>
          <a:bodyPr lIns="91425" tIns="91425" rIns="91425" bIns="91425" anchor="t" anchorCtr="0">
            <a:noAutofit/>
          </a:bodyPr>
          <a:lstStyle/>
          <a:p>
            <a:pPr marL="457200" lvl="0" indent="-292100" rtl="0">
              <a:spcBef>
                <a:spcPts val="0"/>
              </a:spcBef>
              <a:spcAft>
                <a:spcPts val="0"/>
              </a:spcAft>
              <a:buClr>
                <a:srgbClr val="000000"/>
              </a:buClr>
              <a:buSzPct val="100000"/>
              <a:buAutoNum type="arabicPeriod"/>
            </a:pPr>
            <a:r>
              <a:rPr lang="en" sz="900">
                <a:solidFill>
                  <a:srgbClr val="000000"/>
                </a:solidFill>
              </a:rPr>
              <a:t>Application Requirements</a:t>
            </a:r>
          </a:p>
          <a:p>
            <a:pPr marL="457200" lvl="0" indent="-292100" rtl="0">
              <a:spcBef>
                <a:spcPts val="0"/>
              </a:spcBef>
              <a:spcAft>
                <a:spcPts val="0"/>
              </a:spcAft>
              <a:buClr>
                <a:srgbClr val="000000"/>
              </a:buClr>
              <a:buSzPct val="100000"/>
              <a:buAutoNum type="arabicPeriod"/>
            </a:pPr>
            <a:r>
              <a:rPr lang="en" sz="900">
                <a:solidFill>
                  <a:srgbClr val="000000"/>
                </a:solidFill>
              </a:rPr>
              <a:t>Application Deadline</a:t>
            </a:r>
          </a:p>
          <a:p>
            <a:pPr marL="457200" lvl="0" indent="-292100" rtl="0">
              <a:spcBef>
                <a:spcPts val="0"/>
              </a:spcBef>
              <a:spcAft>
                <a:spcPts val="0"/>
              </a:spcAft>
              <a:buClr>
                <a:srgbClr val="000000"/>
              </a:buClr>
              <a:buSzPct val="100000"/>
              <a:buAutoNum type="arabicPeriod"/>
            </a:pPr>
            <a:r>
              <a:rPr lang="en" sz="900">
                <a:solidFill>
                  <a:srgbClr val="000000"/>
                </a:solidFill>
              </a:rPr>
              <a:t>Application Process</a:t>
            </a:r>
          </a:p>
          <a:p>
            <a:pPr marL="457200" lvl="0" indent="-292100" rtl="0">
              <a:spcBef>
                <a:spcPts val="0"/>
              </a:spcBef>
              <a:spcAft>
                <a:spcPts val="0"/>
              </a:spcAft>
              <a:buClr>
                <a:srgbClr val="000000"/>
              </a:buClr>
              <a:buSzPct val="100000"/>
              <a:buAutoNum type="arabicPeriod"/>
            </a:pPr>
            <a:r>
              <a:rPr lang="en" sz="900">
                <a:solidFill>
                  <a:srgbClr val="000000"/>
                </a:solidFill>
              </a:rPr>
              <a:t>International students</a:t>
            </a:r>
          </a:p>
          <a:p>
            <a:pPr marL="457200" lvl="0" indent="-292100" rtl="0">
              <a:spcBef>
                <a:spcPts val="0"/>
              </a:spcBef>
              <a:spcAft>
                <a:spcPts val="0"/>
              </a:spcAft>
              <a:buClr>
                <a:srgbClr val="000000"/>
              </a:buClr>
              <a:buSzPct val="100000"/>
              <a:buAutoNum type="arabicPeriod"/>
            </a:pPr>
            <a:r>
              <a:rPr lang="en" sz="900">
                <a:solidFill>
                  <a:srgbClr val="000000"/>
                </a:solidFill>
              </a:rPr>
              <a:t>Portfolio Guidelines</a:t>
            </a:r>
          </a:p>
          <a:p>
            <a:pPr marL="457200" lvl="0" indent="-292100" rtl="0">
              <a:spcBef>
                <a:spcPts val="0"/>
              </a:spcBef>
              <a:spcAft>
                <a:spcPts val="0"/>
              </a:spcAft>
              <a:buClr>
                <a:srgbClr val="000000"/>
              </a:buClr>
              <a:buSzPct val="100000"/>
              <a:buAutoNum type="arabicPeriod"/>
            </a:pPr>
            <a:r>
              <a:rPr lang="en" sz="900">
                <a:solidFill>
                  <a:srgbClr val="000000"/>
                </a:solidFill>
              </a:rPr>
              <a:t>Undergraduate application</a:t>
            </a:r>
          </a:p>
          <a:p>
            <a:pPr marL="457200" lvl="0" indent="-292100" rtl="0">
              <a:spcBef>
                <a:spcPts val="0"/>
              </a:spcBef>
              <a:spcAft>
                <a:spcPts val="0"/>
              </a:spcAft>
              <a:buClr>
                <a:srgbClr val="000000"/>
              </a:buClr>
              <a:buSzPct val="100000"/>
              <a:buAutoNum type="arabicPeriod"/>
            </a:pPr>
            <a:r>
              <a:rPr lang="en" sz="900">
                <a:solidFill>
                  <a:srgbClr val="000000"/>
                </a:solidFill>
              </a:rPr>
              <a:t>Minor in Interactive Media</a:t>
            </a:r>
          </a:p>
          <a:p>
            <a:pPr marL="457200" lvl="0" indent="-292100" rtl="0">
              <a:spcBef>
                <a:spcPts val="0"/>
              </a:spcBef>
              <a:spcAft>
                <a:spcPts val="0"/>
              </a:spcAft>
              <a:buClr>
                <a:srgbClr val="000000"/>
              </a:buClr>
              <a:buSzPct val="100000"/>
              <a:buAutoNum type="arabicPeriod"/>
            </a:pPr>
            <a:r>
              <a:rPr lang="en" sz="900">
                <a:solidFill>
                  <a:srgbClr val="000000"/>
                </a:solidFill>
              </a:rPr>
              <a:t>Supporting Documents</a:t>
            </a:r>
          </a:p>
          <a:p>
            <a:pPr marL="457200" lvl="0" indent="-292100" rtl="0">
              <a:spcBef>
                <a:spcPts val="0"/>
              </a:spcBef>
              <a:spcAft>
                <a:spcPts val="0"/>
              </a:spcAft>
              <a:buClr>
                <a:srgbClr val="000000"/>
              </a:buClr>
              <a:buSzPct val="100000"/>
              <a:buAutoNum type="arabicPeriod"/>
            </a:pPr>
            <a:r>
              <a:rPr lang="en" sz="900">
                <a:solidFill>
                  <a:srgbClr val="000000"/>
                </a:solidFill>
              </a:rPr>
              <a:t>Transcripts</a:t>
            </a:r>
          </a:p>
          <a:p>
            <a:pPr marL="457200" lvl="0" indent="-292100" rtl="0">
              <a:spcBef>
                <a:spcPts val="0"/>
              </a:spcBef>
              <a:spcAft>
                <a:spcPts val="0"/>
              </a:spcAft>
              <a:buClr>
                <a:srgbClr val="000000"/>
              </a:buClr>
              <a:buSzPct val="100000"/>
              <a:buAutoNum type="arabicPeriod"/>
            </a:pPr>
            <a:r>
              <a:rPr lang="en" sz="900">
                <a:solidFill>
                  <a:srgbClr val="000000"/>
                </a:solidFill>
              </a:rPr>
              <a:t>English Language Proficiency Exam Results</a:t>
            </a:r>
          </a:p>
          <a:p>
            <a:pPr marL="457200" lvl="0" indent="-292100" rtl="0">
              <a:spcBef>
                <a:spcPts val="0"/>
              </a:spcBef>
              <a:spcAft>
                <a:spcPts val="0"/>
              </a:spcAft>
              <a:buClr>
                <a:srgbClr val="000000"/>
              </a:buClr>
              <a:buSzPct val="100000"/>
              <a:buAutoNum type="arabicPeriod"/>
            </a:pPr>
            <a:r>
              <a:rPr lang="en" sz="900">
                <a:solidFill>
                  <a:srgbClr val="000000"/>
                </a:solidFill>
              </a:rPr>
              <a:t>Passport</a:t>
            </a:r>
          </a:p>
          <a:p>
            <a:pPr marL="457200" lvl="0" indent="-292100" rtl="0">
              <a:spcBef>
                <a:spcPts val="0"/>
              </a:spcBef>
              <a:spcAft>
                <a:spcPts val="0"/>
              </a:spcAft>
              <a:buClr>
                <a:srgbClr val="000000"/>
              </a:buClr>
              <a:buSzPct val="100000"/>
              <a:buAutoNum type="arabicPeriod"/>
            </a:pPr>
            <a:r>
              <a:rPr lang="en" sz="900">
                <a:solidFill>
                  <a:srgbClr val="000000"/>
                </a:solidFill>
              </a:rPr>
              <a:t>International Student Financial Statement</a:t>
            </a:r>
          </a:p>
          <a:p>
            <a:pPr marL="457200" lvl="0" indent="-292100" rtl="0">
              <a:spcBef>
                <a:spcPts val="0"/>
              </a:spcBef>
              <a:spcAft>
                <a:spcPts val="0"/>
              </a:spcAft>
              <a:buClr>
                <a:srgbClr val="000000"/>
              </a:buClr>
              <a:buSzPct val="100000"/>
              <a:buAutoNum type="arabicPeriod"/>
            </a:pPr>
            <a:r>
              <a:rPr lang="en" sz="900">
                <a:solidFill>
                  <a:srgbClr val="000000"/>
                </a:solidFill>
              </a:rPr>
              <a:t>Financial Aid</a:t>
            </a:r>
          </a:p>
          <a:p>
            <a:pPr marL="457200" lvl="0" indent="-292100" rtl="0">
              <a:spcBef>
                <a:spcPts val="0"/>
              </a:spcBef>
              <a:spcAft>
                <a:spcPts val="0"/>
              </a:spcAft>
              <a:buClr>
                <a:srgbClr val="000000"/>
              </a:buClr>
              <a:buSzPct val="100000"/>
              <a:buAutoNum type="arabicPeriod"/>
            </a:pPr>
            <a:r>
              <a:rPr lang="en" sz="900">
                <a:solidFill>
                  <a:srgbClr val="000000"/>
                </a:solidFill>
              </a:rPr>
              <a:t>Tuition and Fees</a:t>
            </a:r>
          </a:p>
          <a:p>
            <a:pPr marL="457200" lvl="0" indent="-292100" rtl="0">
              <a:spcBef>
                <a:spcPts val="0"/>
              </a:spcBef>
              <a:spcAft>
                <a:spcPts val="0"/>
              </a:spcAft>
              <a:buClr>
                <a:srgbClr val="000000"/>
              </a:buClr>
              <a:buSzPct val="100000"/>
              <a:buAutoNum type="arabicPeriod"/>
            </a:pPr>
            <a:r>
              <a:rPr lang="en" sz="900">
                <a:solidFill>
                  <a:srgbClr val="000000"/>
                </a:solidFill>
              </a:rPr>
              <a:t>Priority Application Deadline</a:t>
            </a:r>
          </a:p>
          <a:p>
            <a:pPr marL="457200" lvl="0" indent="-292100" rtl="0">
              <a:spcBef>
                <a:spcPts val="0"/>
              </a:spcBef>
              <a:spcAft>
                <a:spcPts val="0"/>
              </a:spcAft>
              <a:buClr>
                <a:srgbClr val="000000"/>
              </a:buClr>
              <a:buSzPct val="100000"/>
              <a:buAutoNum type="arabicPeriod"/>
            </a:pPr>
            <a:r>
              <a:rPr lang="en" sz="900">
                <a:solidFill>
                  <a:srgbClr val="000000"/>
                </a:solidFill>
              </a:rPr>
              <a:t>Final Application Deadline</a:t>
            </a:r>
          </a:p>
          <a:p>
            <a:pPr marL="457200" lvl="0" indent="-292100" rtl="0">
              <a:spcBef>
                <a:spcPts val="0"/>
              </a:spcBef>
              <a:spcAft>
                <a:spcPts val="0"/>
              </a:spcAft>
              <a:buClr>
                <a:srgbClr val="000000"/>
              </a:buClr>
              <a:buSzPct val="100000"/>
              <a:buAutoNum type="arabicPeriod"/>
            </a:pPr>
            <a:r>
              <a:rPr lang="en" sz="900">
                <a:solidFill>
                  <a:srgbClr val="000000"/>
                </a:solidFill>
              </a:rPr>
              <a:t>MFA Curriculum</a:t>
            </a:r>
          </a:p>
          <a:p>
            <a:pPr marL="457200" lvl="0" indent="-292100" rtl="0">
              <a:spcBef>
                <a:spcPts val="0"/>
              </a:spcBef>
              <a:spcAft>
                <a:spcPts val="0"/>
              </a:spcAft>
              <a:buClr>
                <a:srgbClr val="000000"/>
              </a:buClr>
              <a:buSzPct val="100000"/>
              <a:buAutoNum type="arabicPeriod"/>
            </a:pPr>
            <a:r>
              <a:rPr lang="en" sz="900">
                <a:solidFill>
                  <a:srgbClr val="000000"/>
                </a:solidFill>
              </a:rPr>
              <a:t>Minor Curriculum</a:t>
            </a:r>
          </a:p>
          <a:p>
            <a:pPr marL="457200" lvl="0" indent="-292100" rtl="0">
              <a:spcBef>
                <a:spcPts val="0"/>
              </a:spcBef>
              <a:spcAft>
                <a:spcPts val="0"/>
              </a:spcAft>
              <a:buClr>
                <a:srgbClr val="000000"/>
              </a:buClr>
              <a:buSzPct val="100000"/>
              <a:buAutoNum type="arabicPeriod"/>
            </a:pPr>
            <a:r>
              <a:rPr lang="en" sz="900">
                <a:solidFill>
                  <a:srgbClr val="000000"/>
                </a:solidFill>
              </a:rPr>
              <a:t>Social Impact Design</a:t>
            </a:r>
          </a:p>
          <a:p>
            <a:pPr marL="457200" lvl="0" indent="-292100" rtl="0">
              <a:spcBef>
                <a:spcPts val="0"/>
              </a:spcBef>
              <a:spcAft>
                <a:spcPts val="0"/>
              </a:spcAft>
              <a:buClr>
                <a:schemeClr val="dk1"/>
              </a:buClr>
              <a:buSzPct val="100000"/>
              <a:buAutoNum type="arabicPeriod"/>
            </a:pPr>
            <a:r>
              <a:rPr lang="en" sz="900">
                <a:solidFill>
                  <a:schemeClr val="dk1"/>
                </a:solidFill>
              </a:rPr>
              <a:t>Search</a:t>
            </a:r>
          </a:p>
          <a:p>
            <a:pPr marL="457200" lvl="0" indent="-292100" rtl="0">
              <a:spcBef>
                <a:spcPts val="0"/>
              </a:spcBef>
              <a:spcAft>
                <a:spcPts val="0"/>
              </a:spcAft>
              <a:buClr>
                <a:schemeClr val="dk1"/>
              </a:buClr>
              <a:buSzPct val="100000"/>
              <a:buAutoNum type="arabicPeriod"/>
            </a:pPr>
            <a:r>
              <a:rPr lang="en" sz="900">
                <a:solidFill>
                  <a:schemeClr val="dk1"/>
                </a:solidFill>
              </a:rPr>
              <a:t>Core (First Semester)</a:t>
            </a:r>
          </a:p>
          <a:p>
            <a:pPr marL="457200" lvl="0" indent="-292100" rtl="0">
              <a:spcBef>
                <a:spcPts val="0"/>
              </a:spcBef>
              <a:spcAft>
                <a:spcPts val="0"/>
              </a:spcAft>
              <a:buClr>
                <a:schemeClr val="dk1"/>
              </a:buClr>
              <a:buSzPct val="100000"/>
              <a:buAutoNum type="arabicPeriod"/>
            </a:pPr>
            <a:r>
              <a:rPr lang="en" sz="900">
                <a:solidFill>
                  <a:schemeClr val="dk1"/>
                </a:solidFill>
              </a:rPr>
              <a:t>Required Courses</a:t>
            </a:r>
          </a:p>
          <a:p>
            <a:pPr marL="457200" lvl="0" indent="-292100" rtl="0">
              <a:spcBef>
                <a:spcPts val="0"/>
              </a:spcBef>
              <a:spcAft>
                <a:spcPts val="0"/>
              </a:spcAft>
              <a:buClr>
                <a:schemeClr val="dk1"/>
              </a:buClr>
              <a:buSzPct val="100000"/>
              <a:buAutoNum type="arabicPeriod"/>
            </a:pPr>
            <a:r>
              <a:rPr lang="en" sz="900">
                <a:solidFill>
                  <a:schemeClr val="dk1"/>
                </a:solidFill>
              </a:rPr>
              <a:t>Electives</a:t>
            </a:r>
          </a:p>
          <a:p>
            <a:pPr lvl="0" rtl="0">
              <a:spcBef>
                <a:spcPts val="0"/>
              </a:spcBef>
              <a:spcAft>
                <a:spcPts val="0"/>
              </a:spcAft>
              <a:buNone/>
            </a:pPr>
            <a:endParaRPr sz="900"/>
          </a:p>
        </p:txBody>
      </p:sp>
      <p:sp>
        <p:nvSpPr>
          <p:cNvPr id="87" name="Shape 87"/>
          <p:cNvSpPr txBox="1">
            <a:spLocks noGrp="1"/>
          </p:cNvSpPr>
          <p:nvPr>
            <p:ph type="body" idx="1"/>
          </p:nvPr>
        </p:nvSpPr>
        <p:spPr>
          <a:xfrm>
            <a:off x="3197775" y="1112975"/>
            <a:ext cx="3185099" cy="3416400"/>
          </a:xfrm>
          <a:prstGeom prst="rect">
            <a:avLst/>
          </a:prstGeom>
        </p:spPr>
        <p:txBody>
          <a:bodyPr lIns="91425" tIns="91425" rIns="91425" bIns="91425" anchor="t" anchorCtr="0">
            <a:noAutofit/>
          </a:bodyPr>
          <a:lstStyle/>
          <a:p>
            <a:pPr marL="457200" lvl="0" indent="-292100" rtl="0">
              <a:spcBef>
                <a:spcPts val="0"/>
              </a:spcBef>
              <a:spcAft>
                <a:spcPts val="0"/>
              </a:spcAft>
              <a:buClr>
                <a:schemeClr val="dk1"/>
              </a:buClr>
              <a:buSzPct val="100000"/>
              <a:buAutoNum type="arabicPeriod" startAt="24"/>
            </a:pPr>
            <a:r>
              <a:rPr lang="en" sz="900" dirty="0">
                <a:solidFill>
                  <a:schemeClr val="dk1"/>
                </a:solidFill>
              </a:rPr>
              <a:t>Programming Core</a:t>
            </a:r>
          </a:p>
          <a:p>
            <a:pPr marL="457200" lvl="0" indent="-292100" rtl="0">
              <a:spcBef>
                <a:spcPts val="0"/>
              </a:spcBef>
              <a:spcAft>
                <a:spcPts val="0"/>
              </a:spcAft>
              <a:buClr>
                <a:schemeClr val="dk1"/>
              </a:buClr>
              <a:buSzPct val="100000"/>
              <a:buAutoNum type="arabicPeriod" startAt="24"/>
            </a:pPr>
            <a:r>
              <a:rPr lang="en" sz="900" dirty="0">
                <a:solidFill>
                  <a:schemeClr val="dk1"/>
                </a:solidFill>
              </a:rPr>
              <a:t>F. </a:t>
            </a:r>
            <a:r>
              <a:rPr lang="en" sz="900" dirty="0" err="1">
                <a:solidFill>
                  <a:schemeClr val="dk1"/>
                </a:solidFill>
              </a:rPr>
              <a:t>Wolfson</a:t>
            </a:r>
            <a:r>
              <a:rPr lang="en" sz="900" dirty="0">
                <a:solidFill>
                  <a:schemeClr val="dk1"/>
                </a:solidFill>
              </a:rPr>
              <a:t> Building</a:t>
            </a:r>
          </a:p>
          <a:p>
            <a:pPr marL="457200" lvl="0" indent="-292100" rtl="0">
              <a:spcBef>
                <a:spcPts val="0"/>
              </a:spcBef>
              <a:spcAft>
                <a:spcPts val="0"/>
              </a:spcAft>
              <a:buClr>
                <a:schemeClr val="dk1"/>
              </a:buClr>
              <a:buSzPct val="100000"/>
              <a:buAutoNum type="arabicPeriod" startAt="24"/>
            </a:pPr>
            <a:r>
              <a:rPr lang="en" sz="900" dirty="0">
                <a:solidFill>
                  <a:schemeClr val="dk1"/>
                </a:solidFill>
              </a:rPr>
              <a:t>UX Lab</a:t>
            </a:r>
          </a:p>
          <a:p>
            <a:pPr marL="457200" lvl="0" indent="-292100" rtl="0">
              <a:spcBef>
                <a:spcPts val="0"/>
              </a:spcBef>
              <a:spcAft>
                <a:spcPts val="0"/>
              </a:spcAft>
              <a:buClr>
                <a:schemeClr val="dk1"/>
              </a:buClr>
              <a:buSzPct val="100000"/>
              <a:buAutoNum type="arabicPeriod" startAt="24"/>
            </a:pPr>
            <a:r>
              <a:rPr lang="en" sz="900" dirty="0">
                <a:solidFill>
                  <a:schemeClr val="dk1"/>
                </a:solidFill>
              </a:rPr>
              <a:t>Equipment</a:t>
            </a:r>
          </a:p>
          <a:p>
            <a:pPr marL="457200" lvl="0" indent="-292100" rtl="0">
              <a:spcBef>
                <a:spcPts val="0"/>
              </a:spcBef>
              <a:spcAft>
                <a:spcPts val="0"/>
              </a:spcAft>
              <a:buClr>
                <a:schemeClr val="dk1"/>
              </a:buClr>
              <a:buSzPct val="100000"/>
              <a:buAutoNum type="arabicPeriod" startAt="24"/>
            </a:pPr>
            <a:r>
              <a:rPr lang="en" sz="900" dirty="0">
                <a:solidFill>
                  <a:schemeClr val="dk1"/>
                </a:solidFill>
              </a:rPr>
              <a:t>Technology</a:t>
            </a:r>
          </a:p>
          <a:p>
            <a:pPr marL="457200" lvl="0" indent="-292100" rtl="0">
              <a:spcBef>
                <a:spcPts val="0"/>
              </a:spcBef>
              <a:spcAft>
                <a:spcPts val="0"/>
              </a:spcAft>
              <a:buClr>
                <a:schemeClr val="dk1"/>
              </a:buClr>
              <a:buSzPct val="100000"/>
              <a:buAutoNum type="arabicPeriod" startAt="24"/>
            </a:pPr>
            <a:r>
              <a:rPr lang="en" sz="900" dirty="0">
                <a:solidFill>
                  <a:schemeClr val="dk1"/>
                </a:solidFill>
              </a:rPr>
              <a:t>Board Games</a:t>
            </a:r>
          </a:p>
          <a:p>
            <a:pPr marL="457200" lvl="0" indent="-292100" rtl="0">
              <a:spcBef>
                <a:spcPts val="0"/>
              </a:spcBef>
              <a:spcAft>
                <a:spcPts val="0"/>
              </a:spcAft>
              <a:buClr>
                <a:schemeClr val="dk1"/>
              </a:buClr>
              <a:buSzPct val="100000"/>
              <a:buAutoNum type="arabicPeriod" startAt="24"/>
            </a:pPr>
            <a:r>
              <a:rPr lang="en" sz="900" dirty="0">
                <a:solidFill>
                  <a:schemeClr val="dk1"/>
                </a:solidFill>
              </a:rPr>
              <a:t>Games for Consoles</a:t>
            </a:r>
          </a:p>
          <a:p>
            <a:pPr marL="457200" lvl="0" indent="-292100" rtl="0">
              <a:spcBef>
                <a:spcPts val="0"/>
              </a:spcBef>
              <a:spcAft>
                <a:spcPts val="0"/>
              </a:spcAft>
              <a:buClr>
                <a:schemeClr val="dk1"/>
              </a:buClr>
              <a:buSzPct val="100000"/>
              <a:buAutoNum type="arabicPeriod" startAt="24"/>
            </a:pPr>
            <a:r>
              <a:rPr lang="en" sz="900" dirty="0">
                <a:solidFill>
                  <a:schemeClr val="dk1"/>
                </a:solidFill>
              </a:rPr>
              <a:t>Gaming Consoles</a:t>
            </a:r>
          </a:p>
          <a:p>
            <a:pPr marL="457200" lvl="0" indent="-292100" rtl="0">
              <a:spcBef>
                <a:spcPts val="0"/>
              </a:spcBef>
              <a:spcAft>
                <a:spcPts val="0"/>
              </a:spcAft>
              <a:buClr>
                <a:schemeClr val="dk1"/>
              </a:buClr>
              <a:buSzPct val="100000"/>
              <a:buAutoNum type="arabicPeriod" startAt="24"/>
            </a:pPr>
            <a:r>
              <a:rPr lang="en" sz="900" dirty="0">
                <a:solidFill>
                  <a:schemeClr val="dk1"/>
                </a:solidFill>
              </a:rPr>
              <a:t>The Program description</a:t>
            </a:r>
          </a:p>
          <a:p>
            <a:pPr marL="457200" lvl="0" indent="-292100" rtl="0">
              <a:spcBef>
                <a:spcPts val="0"/>
              </a:spcBef>
              <a:spcAft>
                <a:spcPts val="0"/>
              </a:spcAft>
              <a:buClr>
                <a:srgbClr val="222222"/>
              </a:buClr>
              <a:buSzPct val="100000"/>
              <a:buAutoNum type="arabicPeriod" startAt="24"/>
            </a:pPr>
            <a:r>
              <a:rPr lang="en" sz="900" dirty="0">
                <a:solidFill>
                  <a:srgbClr val="222222"/>
                </a:solidFill>
              </a:rPr>
              <a:t>Faculty</a:t>
            </a:r>
          </a:p>
          <a:p>
            <a:pPr marL="457200" lvl="0" indent="-292100" rtl="0">
              <a:spcBef>
                <a:spcPts val="0"/>
              </a:spcBef>
              <a:spcAft>
                <a:spcPts val="0"/>
              </a:spcAft>
              <a:buClr>
                <a:srgbClr val="222222"/>
              </a:buClr>
              <a:buSzPct val="100000"/>
              <a:buAutoNum type="arabicPeriod" startAt="24"/>
            </a:pPr>
            <a:r>
              <a:rPr lang="en" sz="900" dirty="0">
                <a:solidFill>
                  <a:srgbClr val="222222"/>
                </a:solidFill>
              </a:rPr>
              <a:t>Faculty &amp; Student Awards</a:t>
            </a:r>
          </a:p>
          <a:p>
            <a:pPr marL="457200" lvl="0" indent="-292100" rtl="0">
              <a:spcBef>
                <a:spcPts val="0"/>
              </a:spcBef>
              <a:spcAft>
                <a:spcPts val="0"/>
              </a:spcAft>
              <a:buClr>
                <a:srgbClr val="222222"/>
              </a:buClr>
              <a:buSzPct val="100000"/>
              <a:buAutoNum type="arabicPeriod" startAt="24"/>
            </a:pPr>
            <a:r>
              <a:rPr lang="en" sz="900" dirty="0">
                <a:solidFill>
                  <a:srgbClr val="222222"/>
                </a:solidFill>
              </a:rPr>
              <a:t>Internships and Jobs</a:t>
            </a:r>
          </a:p>
          <a:p>
            <a:pPr marL="457200" lvl="0" indent="-292100" rtl="0">
              <a:spcBef>
                <a:spcPts val="0"/>
              </a:spcBef>
              <a:spcAft>
                <a:spcPts val="0"/>
              </a:spcAft>
              <a:buClr>
                <a:schemeClr val="dk1"/>
              </a:buClr>
              <a:buSzPct val="100000"/>
              <a:buAutoNum type="arabicPeriod" startAt="24"/>
            </a:pPr>
            <a:r>
              <a:rPr lang="en" sz="900" dirty="0">
                <a:solidFill>
                  <a:schemeClr val="dk1"/>
                </a:solidFill>
              </a:rPr>
              <a:t>Helping You Launch your Career</a:t>
            </a:r>
          </a:p>
          <a:p>
            <a:pPr marL="457200" lvl="0" indent="-292100" rtl="0">
              <a:spcBef>
                <a:spcPts val="0"/>
              </a:spcBef>
              <a:spcAft>
                <a:spcPts val="0"/>
              </a:spcAft>
              <a:buClr>
                <a:schemeClr val="dk1"/>
              </a:buClr>
              <a:buSzPct val="100000"/>
              <a:buAutoNum type="arabicPeriod" startAt="24"/>
            </a:pPr>
            <a:r>
              <a:rPr lang="en" sz="900" dirty="0">
                <a:solidFill>
                  <a:schemeClr val="dk1"/>
                </a:solidFill>
              </a:rPr>
              <a:t>Stein Office of Career Services and Internships</a:t>
            </a:r>
          </a:p>
          <a:p>
            <a:pPr marL="457200" lvl="0" indent="-292100" rtl="0">
              <a:spcBef>
                <a:spcPts val="0"/>
              </a:spcBef>
              <a:spcAft>
                <a:spcPts val="0"/>
              </a:spcAft>
              <a:buClr>
                <a:schemeClr val="dk1"/>
              </a:buClr>
              <a:buSzPct val="100000"/>
              <a:buAutoNum type="arabicPeriod" startAt="24"/>
            </a:pPr>
            <a:r>
              <a:rPr lang="en" sz="900" dirty="0" err="1">
                <a:solidFill>
                  <a:schemeClr val="dk1"/>
                </a:solidFill>
              </a:rPr>
              <a:t>Toppel</a:t>
            </a:r>
            <a:r>
              <a:rPr lang="en" sz="900" dirty="0">
                <a:solidFill>
                  <a:schemeClr val="dk1"/>
                </a:solidFill>
              </a:rPr>
              <a:t> Career Center</a:t>
            </a:r>
          </a:p>
          <a:p>
            <a:pPr marL="457200" lvl="0" indent="-292100" rtl="0">
              <a:spcBef>
                <a:spcPts val="0"/>
              </a:spcBef>
              <a:spcAft>
                <a:spcPts val="0"/>
              </a:spcAft>
              <a:buClr>
                <a:schemeClr val="dk1"/>
              </a:buClr>
              <a:buSzPct val="100000"/>
              <a:buAutoNum type="arabicPeriod" startAt="24"/>
            </a:pPr>
            <a:r>
              <a:rPr lang="en" sz="900" dirty="0">
                <a:solidFill>
                  <a:schemeClr val="dk1"/>
                </a:solidFill>
              </a:rPr>
              <a:t>Hire Our Students</a:t>
            </a:r>
          </a:p>
          <a:p>
            <a:pPr marL="457200" lvl="0" indent="-292100" rtl="0">
              <a:spcBef>
                <a:spcPts val="0"/>
              </a:spcBef>
              <a:spcAft>
                <a:spcPts val="0"/>
              </a:spcAft>
              <a:buClr>
                <a:schemeClr val="dk1"/>
              </a:buClr>
              <a:buSzPct val="100000"/>
              <a:buAutoNum type="arabicPeriod" startAt="24"/>
            </a:pPr>
            <a:r>
              <a:rPr lang="en" sz="900" dirty="0">
                <a:solidFill>
                  <a:schemeClr val="dk1"/>
                </a:solidFill>
              </a:rPr>
              <a:t>Opportunities for Alumni</a:t>
            </a:r>
          </a:p>
          <a:p>
            <a:pPr marL="457200" lvl="0" indent="-292100" rtl="0">
              <a:spcBef>
                <a:spcPts val="0"/>
              </a:spcBef>
              <a:spcAft>
                <a:spcPts val="0"/>
              </a:spcAft>
              <a:buClr>
                <a:schemeClr val="dk1"/>
              </a:buClr>
              <a:buSzPct val="100000"/>
              <a:buAutoNum type="arabicPeriod" startAt="24"/>
            </a:pPr>
            <a:r>
              <a:rPr lang="en" sz="900" dirty="0">
                <a:solidFill>
                  <a:schemeClr val="dk1"/>
                </a:solidFill>
              </a:rPr>
              <a:t>Work With Us</a:t>
            </a:r>
          </a:p>
          <a:p>
            <a:pPr marL="457200" lvl="0" indent="-292100" rtl="0">
              <a:spcBef>
                <a:spcPts val="0"/>
              </a:spcBef>
              <a:spcAft>
                <a:spcPts val="0"/>
              </a:spcAft>
              <a:buClr>
                <a:schemeClr val="dk1"/>
              </a:buClr>
              <a:buSzPct val="100000"/>
              <a:buAutoNum type="arabicPeriod" startAt="24"/>
            </a:pPr>
            <a:r>
              <a:rPr lang="en" sz="900" dirty="0">
                <a:solidFill>
                  <a:schemeClr val="dk1"/>
                </a:solidFill>
              </a:rPr>
              <a:t>Who we have Collaborated With</a:t>
            </a:r>
          </a:p>
          <a:p>
            <a:pPr marL="457200" lvl="0" indent="-292100" rtl="0">
              <a:spcBef>
                <a:spcPts val="0"/>
              </a:spcBef>
              <a:spcAft>
                <a:spcPts val="0"/>
              </a:spcAft>
              <a:buClr>
                <a:srgbClr val="222222"/>
              </a:buClr>
              <a:buSzPct val="100000"/>
              <a:buAutoNum type="arabicPeriod" startAt="24"/>
            </a:pPr>
            <a:r>
              <a:rPr lang="en" sz="900" dirty="0">
                <a:solidFill>
                  <a:srgbClr val="222222"/>
                </a:solidFill>
              </a:rPr>
              <a:t>Project Partners</a:t>
            </a:r>
          </a:p>
          <a:p>
            <a:pPr marL="457200" lvl="0" indent="-292100" rtl="0">
              <a:spcBef>
                <a:spcPts val="0"/>
              </a:spcBef>
              <a:spcAft>
                <a:spcPts val="0"/>
              </a:spcAft>
              <a:buClr>
                <a:srgbClr val="222222"/>
              </a:buClr>
              <a:buSzPct val="100000"/>
              <a:buAutoNum type="arabicPeriod" startAt="24"/>
            </a:pPr>
            <a:r>
              <a:rPr lang="en" sz="900" dirty="0">
                <a:solidFill>
                  <a:srgbClr val="222222"/>
                </a:solidFill>
              </a:rPr>
              <a:t>Donors</a:t>
            </a:r>
          </a:p>
          <a:p>
            <a:pPr marL="457200" lvl="0" indent="-292100" rtl="0">
              <a:spcBef>
                <a:spcPts val="0"/>
              </a:spcBef>
              <a:spcAft>
                <a:spcPts val="0"/>
              </a:spcAft>
              <a:buClr>
                <a:schemeClr val="dk1"/>
              </a:buClr>
              <a:buSzPct val="100000"/>
              <a:buAutoNum type="arabicPeriod" startAt="24"/>
            </a:pPr>
            <a:r>
              <a:rPr lang="en" sz="900" dirty="0">
                <a:solidFill>
                  <a:schemeClr val="dk1"/>
                </a:solidFill>
              </a:rPr>
              <a:t>Still Have Questions?</a:t>
            </a:r>
          </a:p>
          <a:p>
            <a:pPr marL="457200" lvl="0" indent="-292100" rtl="0">
              <a:spcBef>
                <a:spcPts val="0"/>
              </a:spcBef>
              <a:spcAft>
                <a:spcPts val="0"/>
              </a:spcAft>
              <a:buClr>
                <a:schemeClr val="dk1"/>
              </a:buClr>
              <a:buSzPct val="100000"/>
              <a:buAutoNum type="arabicPeriod" startAt="24"/>
            </a:pPr>
            <a:r>
              <a:rPr lang="en" sz="900" dirty="0">
                <a:solidFill>
                  <a:schemeClr val="dk1"/>
                </a:solidFill>
              </a:rPr>
              <a:t>MFA questions FAQ's</a:t>
            </a:r>
          </a:p>
        </p:txBody>
      </p:sp>
      <p:sp>
        <p:nvSpPr>
          <p:cNvPr id="88" name="Shape 88"/>
          <p:cNvSpPr txBox="1">
            <a:spLocks noGrp="1"/>
          </p:cNvSpPr>
          <p:nvPr>
            <p:ph type="body" idx="1"/>
          </p:nvPr>
        </p:nvSpPr>
        <p:spPr>
          <a:xfrm>
            <a:off x="6350425" y="1112975"/>
            <a:ext cx="2793600" cy="3416400"/>
          </a:xfrm>
          <a:prstGeom prst="rect">
            <a:avLst/>
          </a:prstGeom>
        </p:spPr>
        <p:txBody>
          <a:bodyPr lIns="91425" tIns="91425" rIns="91425" bIns="91425" anchor="t" anchorCtr="0">
            <a:noAutofit/>
          </a:bodyPr>
          <a:lstStyle/>
          <a:p>
            <a:pPr marL="457200" lvl="0" indent="-292100" rtl="0">
              <a:spcBef>
                <a:spcPts val="0"/>
              </a:spcBef>
              <a:spcAft>
                <a:spcPts val="0"/>
              </a:spcAft>
              <a:buClr>
                <a:schemeClr val="dk1"/>
              </a:buClr>
              <a:buSzPct val="100000"/>
              <a:buAutoNum type="arabicPeriod" startAt="47"/>
            </a:pPr>
            <a:r>
              <a:rPr lang="en" sz="900">
                <a:solidFill>
                  <a:schemeClr val="dk1"/>
                </a:solidFill>
              </a:rPr>
              <a:t>MFA Admissions FAQs</a:t>
            </a:r>
          </a:p>
          <a:p>
            <a:pPr marL="457200" lvl="0" indent="-292100" rtl="0">
              <a:spcBef>
                <a:spcPts val="0"/>
              </a:spcBef>
              <a:spcAft>
                <a:spcPts val="0"/>
              </a:spcAft>
              <a:buClr>
                <a:schemeClr val="dk1"/>
              </a:buClr>
              <a:buSzPct val="100000"/>
              <a:buAutoNum type="arabicPeriod" startAt="47"/>
            </a:pPr>
            <a:r>
              <a:rPr lang="en" sz="900">
                <a:solidFill>
                  <a:schemeClr val="dk1"/>
                </a:solidFill>
              </a:rPr>
              <a:t>Miami FAQs</a:t>
            </a:r>
          </a:p>
          <a:p>
            <a:pPr marL="457200" lvl="0" indent="-292100" rtl="0">
              <a:spcBef>
                <a:spcPts val="0"/>
              </a:spcBef>
              <a:spcAft>
                <a:spcPts val="0"/>
              </a:spcAft>
              <a:buClr>
                <a:schemeClr val="dk1"/>
              </a:buClr>
              <a:buSzPct val="100000"/>
              <a:buAutoNum type="arabicPeriod" startAt="47"/>
            </a:pPr>
            <a:r>
              <a:rPr lang="en" sz="900">
                <a:solidFill>
                  <a:schemeClr val="dk1"/>
                </a:solidFill>
              </a:rPr>
              <a:t>Get in Touch</a:t>
            </a:r>
          </a:p>
          <a:p>
            <a:pPr marL="457200" lvl="0" indent="-292100" rtl="0">
              <a:spcBef>
                <a:spcPts val="0"/>
              </a:spcBef>
              <a:spcAft>
                <a:spcPts val="0"/>
              </a:spcAft>
              <a:buClr>
                <a:schemeClr val="dk1"/>
              </a:buClr>
              <a:buSzPct val="100000"/>
              <a:buAutoNum type="arabicPeriod" startAt="47"/>
            </a:pPr>
            <a:r>
              <a:rPr lang="en" sz="900">
                <a:solidFill>
                  <a:schemeClr val="dk1"/>
                </a:solidFill>
              </a:rPr>
              <a:t>Mailing Address for Follow-Up Materials</a:t>
            </a:r>
          </a:p>
          <a:p>
            <a:pPr marL="457200" lvl="0" indent="-292100" rtl="0">
              <a:spcBef>
                <a:spcPts val="0"/>
              </a:spcBef>
              <a:spcAft>
                <a:spcPts val="0"/>
              </a:spcAft>
              <a:buClr>
                <a:schemeClr val="dk1"/>
              </a:buClr>
              <a:buSzPct val="100000"/>
              <a:buAutoNum type="arabicPeriod" startAt="47"/>
            </a:pPr>
            <a:r>
              <a:rPr lang="en" sz="900">
                <a:solidFill>
                  <a:schemeClr val="dk1"/>
                </a:solidFill>
              </a:rPr>
              <a:t>General Inquiries Phone Number</a:t>
            </a:r>
          </a:p>
          <a:p>
            <a:pPr marL="457200" lvl="0" indent="-292100" rtl="0">
              <a:spcBef>
                <a:spcPts val="0"/>
              </a:spcBef>
              <a:spcAft>
                <a:spcPts val="0"/>
              </a:spcAft>
              <a:buClr>
                <a:schemeClr val="dk1"/>
              </a:buClr>
              <a:buSzPct val="100000"/>
              <a:buAutoNum type="arabicPeriod" startAt="47"/>
            </a:pPr>
            <a:r>
              <a:rPr lang="en" sz="900">
                <a:solidFill>
                  <a:schemeClr val="dk1"/>
                </a:solidFill>
              </a:rPr>
              <a:t>Graduate Office Phone Number</a:t>
            </a:r>
          </a:p>
          <a:p>
            <a:pPr marL="457200" lvl="0" indent="-292100" rtl="0">
              <a:spcBef>
                <a:spcPts val="0"/>
              </a:spcBef>
              <a:spcAft>
                <a:spcPts val="0"/>
              </a:spcAft>
              <a:buClr>
                <a:schemeClr val="dk1"/>
              </a:buClr>
              <a:buSzPct val="100000"/>
              <a:buAutoNum type="arabicPeriod" startAt="47"/>
            </a:pPr>
            <a:r>
              <a:rPr lang="en" sz="900">
                <a:solidFill>
                  <a:schemeClr val="dk1"/>
                </a:solidFill>
              </a:rPr>
              <a:t>Game Design</a:t>
            </a:r>
          </a:p>
          <a:p>
            <a:pPr marL="457200" lvl="0" indent="-292100" rtl="0">
              <a:spcBef>
                <a:spcPts val="0"/>
              </a:spcBef>
              <a:spcAft>
                <a:spcPts val="0"/>
              </a:spcAft>
              <a:buClr>
                <a:schemeClr val="dk1"/>
              </a:buClr>
              <a:buSzPct val="100000"/>
              <a:buAutoNum type="arabicPeriod" startAt="47"/>
            </a:pPr>
            <a:r>
              <a:rPr lang="en" sz="900">
                <a:solidFill>
                  <a:schemeClr val="dk1"/>
                </a:solidFill>
              </a:rPr>
              <a:t>UI Design</a:t>
            </a:r>
          </a:p>
          <a:p>
            <a:pPr marL="457200" lvl="0" indent="-292100" rtl="0">
              <a:spcBef>
                <a:spcPts val="0"/>
              </a:spcBef>
              <a:spcAft>
                <a:spcPts val="0"/>
              </a:spcAft>
              <a:buClr>
                <a:schemeClr val="dk1"/>
              </a:buClr>
              <a:buSzPct val="100000"/>
              <a:buAutoNum type="arabicPeriod" startAt="47"/>
            </a:pPr>
            <a:r>
              <a:rPr lang="en" sz="900">
                <a:solidFill>
                  <a:schemeClr val="dk1"/>
                </a:solidFill>
              </a:rPr>
              <a:t>UX/UI</a:t>
            </a:r>
          </a:p>
          <a:p>
            <a:pPr marL="457200" lvl="0" indent="-292100" rtl="0">
              <a:spcBef>
                <a:spcPts val="0"/>
              </a:spcBef>
              <a:spcAft>
                <a:spcPts val="0"/>
              </a:spcAft>
              <a:buClr>
                <a:schemeClr val="dk1"/>
              </a:buClr>
              <a:buSzPct val="100000"/>
              <a:buAutoNum type="arabicPeriod" startAt="47"/>
            </a:pPr>
            <a:r>
              <a:rPr lang="en" sz="900">
                <a:solidFill>
                  <a:schemeClr val="dk1"/>
                </a:solidFill>
              </a:rPr>
              <a:t>Data Visualization</a:t>
            </a:r>
          </a:p>
          <a:p>
            <a:pPr marL="457200" lvl="0" indent="-292100" rtl="0">
              <a:spcBef>
                <a:spcPts val="0"/>
              </a:spcBef>
              <a:spcAft>
                <a:spcPts val="0"/>
              </a:spcAft>
              <a:buClr>
                <a:schemeClr val="dk1"/>
              </a:buClr>
              <a:buSzPct val="100000"/>
              <a:buAutoNum type="arabicPeriod" startAt="47"/>
            </a:pPr>
            <a:r>
              <a:rPr lang="en" sz="900">
                <a:solidFill>
                  <a:schemeClr val="dk1"/>
                </a:solidFill>
              </a:rPr>
              <a:t>Student Projects</a:t>
            </a:r>
          </a:p>
          <a:p>
            <a:pPr marL="457200" lvl="0" indent="-292100" rtl="0">
              <a:spcBef>
                <a:spcPts val="0"/>
              </a:spcBef>
              <a:spcAft>
                <a:spcPts val="0"/>
              </a:spcAft>
              <a:buClr>
                <a:schemeClr val="dk1"/>
              </a:buClr>
              <a:buSzPct val="100000"/>
              <a:buAutoNum type="arabicPeriod" startAt="47"/>
            </a:pPr>
            <a:r>
              <a:rPr lang="en" sz="900">
                <a:solidFill>
                  <a:schemeClr val="dk1"/>
                </a:solidFill>
              </a:rPr>
              <a:t>Apply Today</a:t>
            </a:r>
          </a:p>
          <a:p>
            <a:pPr marL="457200" lvl="0" indent="-292100" rtl="0">
              <a:spcBef>
                <a:spcPts val="0"/>
              </a:spcBef>
              <a:spcAft>
                <a:spcPts val="0"/>
              </a:spcAft>
              <a:buClr>
                <a:schemeClr val="dk1"/>
              </a:buClr>
              <a:buSzPct val="100000"/>
              <a:buAutoNum type="arabicPeriod" startAt="47"/>
            </a:pPr>
            <a:r>
              <a:rPr lang="en" sz="900">
                <a:solidFill>
                  <a:schemeClr val="dk1"/>
                </a:solidFill>
              </a:rPr>
              <a:t>Resources</a:t>
            </a:r>
          </a:p>
          <a:p>
            <a:pPr marL="457200" lvl="0" indent="-292100" rtl="0">
              <a:spcBef>
                <a:spcPts val="0"/>
              </a:spcBef>
              <a:spcAft>
                <a:spcPts val="0"/>
              </a:spcAft>
              <a:buClr>
                <a:schemeClr val="dk1"/>
              </a:buClr>
              <a:buSzPct val="100000"/>
              <a:buAutoNum type="arabicPeriod" startAt="47"/>
            </a:pPr>
            <a:r>
              <a:rPr lang="en" sz="900">
                <a:solidFill>
                  <a:schemeClr val="dk1"/>
                </a:solidFill>
              </a:rPr>
              <a:t>Calendar</a:t>
            </a:r>
          </a:p>
          <a:p>
            <a:pPr marL="457200" lvl="0" indent="-292100" rtl="0">
              <a:spcBef>
                <a:spcPts val="0"/>
              </a:spcBef>
              <a:spcAft>
                <a:spcPts val="0"/>
              </a:spcAft>
              <a:buClr>
                <a:schemeClr val="dk1"/>
              </a:buClr>
              <a:buSzPct val="100000"/>
              <a:buAutoNum type="arabicPeriod" startAt="47"/>
            </a:pPr>
            <a:r>
              <a:rPr lang="en" sz="900">
                <a:solidFill>
                  <a:schemeClr val="dk1"/>
                </a:solidFill>
              </a:rPr>
              <a:t>Queso</a:t>
            </a:r>
          </a:p>
          <a:p>
            <a:pPr marL="457200" lvl="0" indent="-292100" rtl="0">
              <a:spcBef>
                <a:spcPts val="0"/>
              </a:spcBef>
              <a:spcAft>
                <a:spcPts val="0"/>
              </a:spcAft>
              <a:buClr>
                <a:schemeClr val="dk1"/>
              </a:buClr>
              <a:buSzPct val="100000"/>
              <a:buAutoNum type="arabicPeriod" startAt="47"/>
            </a:pPr>
            <a:r>
              <a:rPr lang="en" sz="900">
                <a:solidFill>
                  <a:schemeClr val="dk1"/>
                </a:solidFill>
              </a:rPr>
              <a:t>Canelink</a:t>
            </a:r>
          </a:p>
          <a:p>
            <a:pPr marL="457200" lvl="0" indent="-292100" rtl="0">
              <a:spcBef>
                <a:spcPts val="0"/>
              </a:spcBef>
              <a:spcAft>
                <a:spcPts val="0"/>
              </a:spcAft>
              <a:buClr>
                <a:schemeClr val="dk1"/>
              </a:buClr>
              <a:buSzPct val="100000"/>
              <a:buAutoNum type="arabicPeriod" startAt="47"/>
            </a:pPr>
            <a:r>
              <a:rPr lang="en" sz="900">
                <a:solidFill>
                  <a:schemeClr val="dk1"/>
                </a:solidFill>
              </a:rPr>
              <a:t>Slack</a:t>
            </a:r>
          </a:p>
          <a:p>
            <a:pPr marL="457200" lvl="0" indent="-292100" rtl="0">
              <a:spcBef>
                <a:spcPts val="0"/>
              </a:spcBef>
              <a:spcAft>
                <a:spcPts val="0"/>
              </a:spcAft>
              <a:buClr>
                <a:schemeClr val="dk1"/>
              </a:buClr>
              <a:buSzPct val="100000"/>
              <a:buAutoNum type="arabicPeriod" startAt="47"/>
            </a:pPr>
            <a:r>
              <a:rPr lang="en" sz="900">
                <a:solidFill>
                  <a:schemeClr val="dk1"/>
                </a:solidFill>
              </a:rPr>
              <a:t>Github</a:t>
            </a:r>
          </a:p>
          <a:p>
            <a:pPr marL="457200" lvl="0" indent="-292100" rtl="0">
              <a:spcBef>
                <a:spcPts val="0"/>
              </a:spcBef>
              <a:spcAft>
                <a:spcPts val="0"/>
              </a:spcAft>
              <a:buClr>
                <a:schemeClr val="dk1"/>
              </a:buClr>
              <a:buSzPct val="100000"/>
              <a:buAutoNum type="arabicPeriod" startAt="47"/>
            </a:pPr>
            <a:r>
              <a:rPr lang="en" sz="900">
                <a:solidFill>
                  <a:schemeClr val="dk1"/>
                </a:solidFill>
              </a:rPr>
              <a:t>Twitter</a:t>
            </a:r>
          </a:p>
          <a:p>
            <a:pPr marL="457200" lvl="0" indent="-292100" rtl="0">
              <a:spcBef>
                <a:spcPts val="0"/>
              </a:spcBef>
              <a:spcAft>
                <a:spcPts val="0"/>
              </a:spcAft>
              <a:buClr>
                <a:schemeClr val="dk1"/>
              </a:buClr>
              <a:buSzPct val="100000"/>
              <a:buAutoNum type="arabicPeriod" startAt="47"/>
            </a:pPr>
            <a:r>
              <a:rPr lang="en" sz="900">
                <a:solidFill>
                  <a:schemeClr val="dk1"/>
                </a:solidFill>
              </a:rPr>
              <a:t>LinkedIn</a:t>
            </a:r>
          </a:p>
          <a:p>
            <a:pPr marL="457200" lvl="0" indent="-292100" rtl="0">
              <a:spcBef>
                <a:spcPts val="0"/>
              </a:spcBef>
              <a:spcAft>
                <a:spcPts val="0"/>
              </a:spcAft>
              <a:buClr>
                <a:schemeClr val="dk1"/>
              </a:buClr>
              <a:buSzPct val="100000"/>
              <a:buAutoNum type="arabicPeriod" startAt="47"/>
            </a:pPr>
            <a:r>
              <a:rPr lang="en" sz="900">
                <a:solidFill>
                  <a:schemeClr val="dk1"/>
                </a:solidFill>
              </a:rPr>
              <a:t>Stay Informed- sign up for newsletter</a:t>
            </a:r>
          </a:p>
          <a:p>
            <a:pPr marL="457200" lvl="0" indent="-292100" rtl="0">
              <a:spcBef>
                <a:spcPts val="0"/>
              </a:spcBef>
              <a:spcAft>
                <a:spcPts val="0"/>
              </a:spcAft>
              <a:buClr>
                <a:schemeClr val="dk1"/>
              </a:buClr>
              <a:buSzPct val="100000"/>
              <a:buAutoNum type="arabicPeriod" startAt="47"/>
            </a:pPr>
            <a:r>
              <a:rPr lang="en" sz="900">
                <a:solidFill>
                  <a:schemeClr val="dk1"/>
                </a:solidFill>
              </a:rPr>
              <a:t>Visit Us</a:t>
            </a: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17"/>
        <p:cNvGrpSpPr/>
        <p:nvPr/>
      </p:nvGrpSpPr>
      <p:grpSpPr>
        <a:xfrm>
          <a:off x="0" y="0"/>
          <a:ext cx="0" cy="0"/>
          <a:chOff x="0" y="0"/>
          <a:chExt cx="0" cy="0"/>
        </a:xfrm>
      </p:grpSpPr>
      <p:sp>
        <p:nvSpPr>
          <p:cNvPr id="418" name="Shape 41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19" name="Shape 419"/>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1 Woman - 40</a:t>
            </a:r>
          </a:p>
          <a:p>
            <a:pPr lvl="0" rtl="0">
              <a:spcBef>
                <a:spcPts val="0"/>
              </a:spcBef>
              <a:buNone/>
            </a:pPr>
            <a:endParaRPr/>
          </a:p>
        </p:txBody>
      </p:sp>
      <p:sp>
        <p:nvSpPr>
          <p:cNvPr id="420" name="Shape 420"/>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21" name="Shape 421"/>
          <p:cNvPicPr preferRelativeResize="0"/>
          <p:nvPr/>
        </p:nvPicPr>
        <p:blipFill>
          <a:blip r:embed="rId3">
            <a:alphaModFix/>
          </a:blip>
          <a:stretch>
            <a:fillRect/>
          </a:stretch>
        </p:blipFill>
        <p:spPr>
          <a:xfrm>
            <a:off x="2122875" y="1076803"/>
            <a:ext cx="6368702" cy="389207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Shape 42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27" name="Shape 427"/>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2 Woman - 40</a:t>
            </a:r>
          </a:p>
          <a:p>
            <a:pPr lvl="0" rtl="0">
              <a:spcBef>
                <a:spcPts val="0"/>
              </a:spcBef>
              <a:buNone/>
            </a:pPr>
            <a:endParaRPr/>
          </a:p>
        </p:txBody>
      </p:sp>
      <p:sp>
        <p:nvSpPr>
          <p:cNvPr id="428" name="Shape 428"/>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29" name="Shape 429"/>
          <p:cNvPicPr preferRelativeResize="0"/>
          <p:nvPr/>
        </p:nvPicPr>
        <p:blipFill>
          <a:blip r:embed="rId3">
            <a:alphaModFix/>
          </a:blip>
          <a:stretch>
            <a:fillRect/>
          </a:stretch>
        </p:blipFill>
        <p:spPr>
          <a:xfrm>
            <a:off x="2122874" y="1076807"/>
            <a:ext cx="6368702" cy="3892070"/>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Shape 43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35" name="Shape 435"/>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3 Woman - 40</a:t>
            </a:r>
          </a:p>
          <a:p>
            <a:pPr lvl="0" rtl="0">
              <a:spcBef>
                <a:spcPts val="0"/>
              </a:spcBef>
              <a:buNone/>
            </a:pPr>
            <a:endParaRPr/>
          </a:p>
        </p:txBody>
      </p:sp>
      <p:sp>
        <p:nvSpPr>
          <p:cNvPr id="436" name="Shape 436"/>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37" name="Shape 437"/>
          <p:cNvPicPr preferRelativeResize="0"/>
          <p:nvPr/>
        </p:nvPicPr>
        <p:blipFill>
          <a:blip r:embed="rId3">
            <a:alphaModFix/>
          </a:blip>
          <a:stretch>
            <a:fillRect/>
          </a:stretch>
        </p:blipFill>
        <p:spPr>
          <a:xfrm>
            <a:off x="2123169" y="1076974"/>
            <a:ext cx="6368401" cy="3891897"/>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41"/>
        <p:cNvGrpSpPr/>
        <p:nvPr/>
      </p:nvGrpSpPr>
      <p:grpSpPr>
        <a:xfrm>
          <a:off x="0" y="0"/>
          <a:ext cx="0" cy="0"/>
          <a:chOff x="0" y="0"/>
          <a:chExt cx="0" cy="0"/>
        </a:xfrm>
      </p:grpSpPr>
      <p:sp>
        <p:nvSpPr>
          <p:cNvPr id="442" name="Shape 44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43" name="Shape 443"/>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4 Woman - 40</a:t>
            </a:r>
          </a:p>
          <a:p>
            <a:pPr lvl="0" rtl="0">
              <a:spcBef>
                <a:spcPts val="0"/>
              </a:spcBef>
              <a:buNone/>
            </a:pPr>
            <a:endParaRPr/>
          </a:p>
        </p:txBody>
      </p:sp>
      <p:sp>
        <p:nvSpPr>
          <p:cNvPr id="444" name="Shape 444"/>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45" name="Shape 445"/>
          <p:cNvPicPr preferRelativeResize="0"/>
          <p:nvPr/>
        </p:nvPicPr>
        <p:blipFill>
          <a:blip r:embed="rId3">
            <a:alphaModFix/>
          </a:blip>
          <a:stretch>
            <a:fillRect/>
          </a:stretch>
        </p:blipFill>
        <p:spPr>
          <a:xfrm>
            <a:off x="2123156" y="1076973"/>
            <a:ext cx="6368421" cy="3891897"/>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Shape 45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51" name="Shape 451"/>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1 Man + 40</a:t>
            </a:r>
          </a:p>
          <a:p>
            <a:pPr lvl="0" rtl="0">
              <a:spcBef>
                <a:spcPts val="0"/>
              </a:spcBef>
              <a:buNone/>
            </a:pPr>
            <a:endParaRPr/>
          </a:p>
        </p:txBody>
      </p:sp>
      <p:sp>
        <p:nvSpPr>
          <p:cNvPr id="452" name="Shape 452"/>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53" name="Shape 453"/>
          <p:cNvPicPr preferRelativeResize="0"/>
          <p:nvPr/>
        </p:nvPicPr>
        <p:blipFill>
          <a:blip r:embed="rId3">
            <a:alphaModFix/>
          </a:blip>
          <a:stretch>
            <a:fillRect/>
          </a:stretch>
        </p:blipFill>
        <p:spPr>
          <a:xfrm>
            <a:off x="2122875" y="1076975"/>
            <a:ext cx="6368702" cy="389207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Shape 45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59" name="Shape 459"/>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2 Man + 40</a:t>
            </a:r>
          </a:p>
          <a:p>
            <a:pPr lvl="0" rtl="0">
              <a:spcBef>
                <a:spcPts val="0"/>
              </a:spcBef>
              <a:buNone/>
            </a:pPr>
            <a:endParaRPr/>
          </a:p>
        </p:txBody>
      </p:sp>
      <p:sp>
        <p:nvSpPr>
          <p:cNvPr id="460" name="Shape 460"/>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61" name="Shape 461"/>
          <p:cNvPicPr preferRelativeResize="0"/>
          <p:nvPr/>
        </p:nvPicPr>
        <p:blipFill>
          <a:blip r:embed="rId3">
            <a:alphaModFix/>
          </a:blip>
          <a:stretch>
            <a:fillRect/>
          </a:stretch>
        </p:blipFill>
        <p:spPr>
          <a:xfrm>
            <a:off x="2123000" y="1076975"/>
            <a:ext cx="6368421" cy="3891897"/>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Shape 46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67" name="Shape 467"/>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3 Man + 40</a:t>
            </a:r>
          </a:p>
          <a:p>
            <a:pPr lvl="0" rtl="0">
              <a:spcBef>
                <a:spcPts val="0"/>
              </a:spcBef>
              <a:buNone/>
            </a:pPr>
            <a:endParaRPr/>
          </a:p>
        </p:txBody>
      </p:sp>
      <p:sp>
        <p:nvSpPr>
          <p:cNvPr id="468" name="Shape 468"/>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69" name="Shape 469"/>
          <p:cNvPicPr preferRelativeResize="0"/>
          <p:nvPr/>
        </p:nvPicPr>
        <p:blipFill>
          <a:blip r:embed="rId3">
            <a:alphaModFix/>
          </a:blip>
          <a:stretch>
            <a:fillRect/>
          </a:stretch>
        </p:blipFill>
        <p:spPr>
          <a:xfrm>
            <a:off x="2123149" y="1076974"/>
            <a:ext cx="6368421" cy="3891897"/>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73"/>
        <p:cNvGrpSpPr/>
        <p:nvPr/>
      </p:nvGrpSpPr>
      <p:grpSpPr>
        <a:xfrm>
          <a:off x="0" y="0"/>
          <a:ext cx="0" cy="0"/>
          <a:chOff x="0" y="0"/>
          <a:chExt cx="0" cy="0"/>
        </a:xfrm>
      </p:grpSpPr>
      <p:sp>
        <p:nvSpPr>
          <p:cNvPr id="474" name="Shape 47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75" name="Shape 475"/>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4 Man + 40</a:t>
            </a:r>
          </a:p>
          <a:p>
            <a:pPr lvl="0" rtl="0">
              <a:spcBef>
                <a:spcPts val="0"/>
              </a:spcBef>
              <a:buNone/>
            </a:pPr>
            <a:endParaRPr/>
          </a:p>
        </p:txBody>
      </p:sp>
      <p:sp>
        <p:nvSpPr>
          <p:cNvPr id="476" name="Shape 476"/>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77" name="Shape 477"/>
          <p:cNvPicPr preferRelativeResize="0"/>
          <p:nvPr/>
        </p:nvPicPr>
        <p:blipFill>
          <a:blip r:embed="rId3">
            <a:alphaModFix/>
          </a:blip>
          <a:stretch>
            <a:fillRect/>
          </a:stretch>
        </p:blipFill>
        <p:spPr>
          <a:xfrm>
            <a:off x="2122875" y="1076791"/>
            <a:ext cx="6368702" cy="3892082"/>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81"/>
        <p:cNvGrpSpPr/>
        <p:nvPr/>
      </p:nvGrpSpPr>
      <p:grpSpPr>
        <a:xfrm>
          <a:off x="0" y="0"/>
          <a:ext cx="0" cy="0"/>
          <a:chOff x="0" y="0"/>
          <a:chExt cx="0" cy="0"/>
        </a:xfrm>
      </p:grpSpPr>
      <p:sp>
        <p:nvSpPr>
          <p:cNvPr id="482" name="Shape 48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83" name="Shape 483"/>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1 Man - 40</a:t>
            </a:r>
          </a:p>
          <a:p>
            <a:pPr lvl="0" rtl="0">
              <a:spcBef>
                <a:spcPts val="0"/>
              </a:spcBef>
              <a:buNone/>
            </a:pPr>
            <a:endParaRPr/>
          </a:p>
        </p:txBody>
      </p:sp>
      <p:sp>
        <p:nvSpPr>
          <p:cNvPr id="484" name="Shape 484"/>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85" name="Shape 485"/>
          <p:cNvPicPr preferRelativeResize="0"/>
          <p:nvPr/>
        </p:nvPicPr>
        <p:blipFill>
          <a:blip r:embed="rId3">
            <a:alphaModFix/>
          </a:blip>
          <a:stretch>
            <a:fillRect/>
          </a:stretch>
        </p:blipFill>
        <p:spPr>
          <a:xfrm>
            <a:off x="2122874" y="1076975"/>
            <a:ext cx="6368702" cy="389207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sp>
        <p:nvSpPr>
          <p:cNvPr id="490" name="Shape 4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91" name="Shape 491"/>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2 Man - 40</a:t>
            </a:r>
          </a:p>
          <a:p>
            <a:pPr lvl="0" rtl="0">
              <a:spcBef>
                <a:spcPts val="0"/>
              </a:spcBef>
              <a:buNone/>
            </a:pPr>
            <a:endParaRPr/>
          </a:p>
        </p:txBody>
      </p:sp>
      <p:sp>
        <p:nvSpPr>
          <p:cNvPr id="492" name="Shape 492"/>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493" name="Shape 493"/>
          <p:cNvPicPr preferRelativeResize="0"/>
          <p:nvPr/>
        </p:nvPicPr>
        <p:blipFill>
          <a:blip r:embed="rId3">
            <a:alphaModFix/>
          </a:blip>
          <a:stretch>
            <a:fillRect/>
          </a:stretch>
        </p:blipFill>
        <p:spPr>
          <a:xfrm>
            <a:off x="2122875" y="1076814"/>
            <a:ext cx="6368702" cy="389205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Shape 9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Methods - Participants</a:t>
            </a:r>
          </a:p>
        </p:txBody>
      </p:sp>
      <p:pic>
        <p:nvPicPr>
          <p:cNvPr id="94" name="Shape 94"/>
          <p:cNvPicPr preferRelativeResize="0"/>
          <p:nvPr/>
        </p:nvPicPr>
        <p:blipFill>
          <a:blip r:embed="rId3">
            <a:alphaModFix/>
          </a:blip>
          <a:stretch>
            <a:fillRect/>
          </a:stretch>
        </p:blipFill>
        <p:spPr>
          <a:xfrm>
            <a:off x="311700" y="2953711"/>
            <a:ext cx="3902465" cy="1932213"/>
          </a:xfrm>
          <a:prstGeom prst="rect">
            <a:avLst/>
          </a:prstGeom>
          <a:noFill/>
          <a:ln>
            <a:noFill/>
          </a:ln>
        </p:spPr>
      </p:pic>
      <p:pic>
        <p:nvPicPr>
          <p:cNvPr id="95" name="Shape 95"/>
          <p:cNvPicPr preferRelativeResize="0"/>
          <p:nvPr/>
        </p:nvPicPr>
        <p:blipFill>
          <a:blip r:embed="rId4">
            <a:alphaModFix/>
          </a:blip>
          <a:stretch>
            <a:fillRect/>
          </a:stretch>
        </p:blipFill>
        <p:spPr>
          <a:xfrm>
            <a:off x="311700" y="1017725"/>
            <a:ext cx="3902466" cy="1935986"/>
          </a:xfrm>
          <a:prstGeom prst="rect">
            <a:avLst/>
          </a:prstGeom>
          <a:noFill/>
          <a:ln>
            <a:noFill/>
          </a:ln>
        </p:spPr>
      </p:pic>
      <p:sp>
        <p:nvSpPr>
          <p:cNvPr id="96" name="Shape 96"/>
          <p:cNvSpPr txBox="1"/>
          <p:nvPr/>
        </p:nvSpPr>
        <p:spPr>
          <a:xfrm>
            <a:off x="5401175" y="991025"/>
            <a:ext cx="2814599" cy="3894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a:t>Age:</a:t>
            </a:r>
          </a:p>
          <a:p>
            <a:pPr marL="457200" lvl="0" indent="-228600" rtl="0">
              <a:lnSpc>
                <a:spcPct val="115000"/>
              </a:lnSpc>
              <a:spcBef>
                <a:spcPts val="0"/>
              </a:spcBef>
              <a:buChar char="●"/>
            </a:pPr>
            <a:r>
              <a:rPr lang="en"/>
              <a:t>19-29: 7 participants </a:t>
            </a:r>
          </a:p>
          <a:p>
            <a:pPr marL="457200" lvl="0" indent="-228600" rtl="0">
              <a:lnSpc>
                <a:spcPct val="115000"/>
              </a:lnSpc>
              <a:spcBef>
                <a:spcPts val="0"/>
              </a:spcBef>
              <a:buChar char="●"/>
            </a:pPr>
            <a:r>
              <a:rPr lang="en"/>
              <a:t>30-39: 1 participant </a:t>
            </a:r>
          </a:p>
          <a:p>
            <a:pPr marL="457200" lvl="0" indent="-228600" rtl="0">
              <a:lnSpc>
                <a:spcPct val="115000"/>
              </a:lnSpc>
              <a:spcBef>
                <a:spcPts val="0"/>
              </a:spcBef>
              <a:buChar char="●"/>
            </a:pPr>
            <a:r>
              <a:rPr lang="en">
                <a:solidFill>
                  <a:schemeClr val="dk1"/>
                </a:solidFill>
              </a:rPr>
              <a:t>40-49: 2 participants </a:t>
            </a:r>
          </a:p>
          <a:p>
            <a:pPr marL="457200" lvl="0" indent="-228600" rtl="0">
              <a:lnSpc>
                <a:spcPct val="115000"/>
              </a:lnSpc>
              <a:spcBef>
                <a:spcPts val="0"/>
              </a:spcBef>
              <a:buClr>
                <a:schemeClr val="dk1"/>
              </a:buClr>
              <a:buChar char="●"/>
            </a:pPr>
            <a:r>
              <a:rPr lang="en">
                <a:solidFill>
                  <a:schemeClr val="dk1"/>
                </a:solidFill>
              </a:rPr>
              <a:t>50-59: 6 participants</a:t>
            </a:r>
          </a:p>
          <a:p>
            <a:pPr marL="457200" lvl="0" indent="-228600" rtl="0">
              <a:lnSpc>
                <a:spcPct val="115000"/>
              </a:lnSpc>
              <a:spcBef>
                <a:spcPts val="0"/>
              </a:spcBef>
              <a:buClr>
                <a:schemeClr val="dk1"/>
              </a:buClr>
              <a:buChar char="●"/>
            </a:pPr>
            <a:r>
              <a:rPr lang="en">
                <a:solidFill>
                  <a:schemeClr val="dk1"/>
                </a:solidFill>
              </a:rPr>
              <a:t>Over 60: no participants </a:t>
            </a:r>
          </a:p>
          <a:p>
            <a:pPr lvl="0" rtl="0">
              <a:lnSpc>
                <a:spcPct val="115000"/>
              </a:lnSpc>
              <a:spcBef>
                <a:spcPts val="0"/>
              </a:spcBef>
              <a:buNone/>
            </a:pPr>
            <a:endParaRPr>
              <a:solidFill>
                <a:schemeClr val="dk1"/>
              </a:solidFill>
            </a:endParaRPr>
          </a:p>
          <a:p>
            <a:pPr lvl="0" rtl="0">
              <a:lnSpc>
                <a:spcPct val="115000"/>
              </a:lnSpc>
              <a:spcBef>
                <a:spcPts val="0"/>
              </a:spcBef>
              <a:buNone/>
            </a:pPr>
            <a:endParaRPr>
              <a:solidFill>
                <a:schemeClr val="dk1"/>
              </a:solidFill>
            </a:endParaRPr>
          </a:p>
          <a:p>
            <a:pPr lvl="0" rtl="0">
              <a:lnSpc>
                <a:spcPct val="115000"/>
              </a:lnSpc>
              <a:spcBef>
                <a:spcPts val="0"/>
              </a:spcBef>
              <a:buNone/>
            </a:pPr>
            <a:r>
              <a:rPr lang="en">
                <a:solidFill>
                  <a:schemeClr val="dk1"/>
                </a:solidFill>
              </a:rPr>
              <a:t>Gender:</a:t>
            </a:r>
          </a:p>
          <a:p>
            <a:pPr marL="457200" lvl="0" indent="-228600" rtl="0">
              <a:lnSpc>
                <a:spcPct val="115000"/>
              </a:lnSpc>
              <a:spcBef>
                <a:spcPts val="0"/>
              </a:spcBef>
              <a:buClr>
                <a:schemeClr val="dk1"/>
              </a:buClr>
              <a:buChar char="●"/>
            </a:pPr>
            <a:r>
              <a:rPr lang="en">
                <a:solidFill>
                  <a:schemeClr val="dk1"/>
                </a:solidFill>
              </a:rPr>
              <a:t>Male: 8 participants</a:t>
            </a:r>
          </a:p>
          <a:p>
            <a:pPr marL="457200" lvl="0" indent="-228600" rtl="0">
              <a:lnSpc>
                <a:spcPct val="115000"/>
              </a:lnSpc>
              <a:spcBef>
                <a:spcPts val="0"/>
              </a:spcBef>
              <a:buClr>
                <a:schemeClr val="dk1"/>
              </a:buClr>
              <a:buChar char="●"/>
            </a:pPr>
            <a:r>
              <a:rPr lang="en">
                <a:solidFill>
                  <a:schemeClr val="dk1"/>
                </a:solidFill>
              </a:rPr>
              <a:t>Female: 8 participants</a:t>
            </a:r>
          </a:p>
          <a:p>
            <a:pPr marL="457200" lvl="0" indent="-228600" rtl="0">
              <a:lnSpc>
                <a:spcPct val="115000"/>
              </a:lnSpc>
              <a:spcBef>
                <a:spcPts val="0"/>
              </a:spcBef>
              <a:buClr>
                <a:schemeClr val="dk1"/>
              </a:buClr>
              <a:buChar char="●"/>
            </a:pPr>
            <a:r>
              <a:rPr lang="en">
                <a:solidFill>
                  <a:schemeClr val="dk1"/>
                </a:solidFill>
              </a:rPr>
              <a:t>Other: no participants </a:t>
            </a: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Shape 49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499" name="Shape 499"/>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3 Man - 40</a:t>
            </a:r>
          </a:p>
          <a:p>
            <a:pPr lvl="0" rtl="0">
              <a:spcBef>
                <a:spcPts val="0"/>
              </a:spcBef>
              <a:buNone/>
            </a:pPr>
            <a:endParaRPr/>
          </a:p>
        </p:txBody>
      </p:sp>
      <p:sp>
        <p:nvSpPr>
          <p:cNvPr id="500" name="Shape 500"/>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501" name="Shape 501"/>
          <p:cNvPicPr preferRelativeResize="0"/>
          <p:nvPr/>
        </p:nvPicPr>
        <p:blipFill>
          <a:blip r:embed="rId3">
            <a:alphaModFix/>
          </a:blip>
          <a:stretch>
            <a:fillRect/>
          </a:stretch>
        </p:blipFill>
        <p:spPr>
          <a:xfrm>
            <a:off x="2122874" y="1076975"/>
            <a:ext cx="6368702" cy="389207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Shape 50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Appendix - Distance Matrices by Participants </a:t>
            </a:r>
          </a:p>
        </p:txBody>
      </p:sp>
      <p:sp>
        <p:nvSpPr>
          <p:cNvPr id="507" name="Shape 507"/>
          <p:cNvSpPr txBox="1">
            <a:spLocks noGrp="1"/>
          </p:cNvSpPr>
          <p:nvPr>
            <p:ph type="title"/>
          </p:nvPr>
        </p:nvSpPr>
        <p:spPr>
          <a:xfrm>
            <a:off x="404900" y="1017725"/>
            <a:ext cx="8520599" cy="572699"/>
          </a:xfrm>
          <a:prstGeom prst="rect">
            <a:avLst/>
          </a:prstGeom>
        </p:spPr>
        <p:txBody>
          <a:bodyPr lIns="91425" tIns="91425" rIns="91425" bIns="91425" anchor="t" anchorCtr="0">
            <a:noAutofit/>
          </a:bodyPr>
          <a:lstStyle/>
          <a:p>
            <a:pPr lvl="0" rtl="0">
              <a:spcBef>
                <a:spcPts val="0"/>
              </a:spcBef>
              <a:buNone/>
            </a:pPr>
            <a:r>
              <a:rPr lang="en" sz="1800"/>
              <a:t>4 Man - 40</a:t>
            </a:r>
          </a:p>
          <a:p>
            <a:pPr lvl="0" rtl="0">
              <a:spcBef>
                <a:spcPts val="0"/>
              </a:spcBef>
              <a:buNone/>
            </a:pPr>
            <a:endParaRPr/>
          </a:p>
        </p:txBody>
      </p:sp>
      <p:sp>
        <p:nvSpPr>
          <p:cNvPr id="508" name="Shape 508"/>
          <p:cNvSpPr/>
          <p:nvPr/>
        </p:nvSpPr>
        <p:spPr>
          <a:xfrm>
            <a:off x="2122875" y="1076975"/>
            <a:ext cx="6368700" cy="3891899"/>
          </a:xfrm>
          <a:prstGeom prst="rect">
            <a:avLst/>
          </a:prstGeom>
          <a:solidFill>
            <a:schemeClr val="lt2"/>
          </a:solidFill>
          <a:ln w="9525" cap="flat" cmpd="sng">
            <a:solidFill>
              <a:schemeClr val="dk2"/>
            </a:solidFill>
            <a:prstDash val="solid"/>
            <a:round/>
            <a:headEnd type="none" w="med" len="med"/>
            <a:tailEnd type="none" w="med" len="med"/>
          </a:ln>
        </p:spPr>
        <p:txBody>
          <a:bodyPr lIns="91425" tIns="91425" rIns="91425" bIns="91425" anchor="ctr" anchorCtr="0">
            <a:noAutofit/>
          </a:bodyPr>
          <a:lstStyle/>
          <a:p>
            <a:pPr lvl="0" rtl="0">
              <a:spcBef>
                <a:spcPts val="0"/>
              </a:spcBef>
              <a:buNone/>
            </a:pPr>
            <a:endParaRPr/>
          </a:p>
        </p:txBody>
      </p:sp>
      <p:pic>
        <p:nvPicPr>
          <p:cNvPr id="509" name="Shape 509"/>
          <p:cNvPicPr preferRelativeResize="0"/>
          <p:nvPr/>
        </p:nvPicPr>
        <p:blipFill>
          <a:blip r:embed="rId3">
            <a:alphaModFix/>
          </a:blip>
          <a:stretch>
            <a:fillRect/>
          </a:stretch>
        </p:blipFill>
        <p:spPr>
          <a:xfrm>
            <a:off x="2123161" y="1076975"/>
            <a:ext cx="6368410" cy="3891897"/>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19"/>
        <p:cNvGrpSpPr/>
        <p:nvPr/>
      </p:nvGrpSpPr>
      <p:grpSpPr>
        <a:xfrm>
          <a:off x="0" y="0"/>
          <a:ext cx="0" cy="0"/>
          <a:chOff x="0" y="0"/>
          <a:chExt cx="0" cy="0"/>
        </a:xfrm>
      </p:grpSpPr>
      <p:sp>
        <p:nvSpPr>
          <p:cNvPr id="520" name="Shape 52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Clr>
                <a:schemeClr val="dk1"/>
              </a:buClr>
              <a:buSzPct val="39285"/>
              <a:buFont typeface="Arial"/>
              <a:buNone/>
            </a:pPr>
            <a:r>
              <a:rPr lang="en" dirty="0"/>
              <a:t>Appendix - </a:t>
            </a:r>
            <a:r>
              <a:rPr lang="en-US" sz="2550" dirty="0" smtClean="0"/>
              <a:t>Notes</a:t>
            </a:r>
            <a:endParaRPr lang="en" sz="2550" dirty="0"/>
          </a:p>
        </p:txBody>
      </p:sp>
      <p:sp>
        <p:nvSpPr>
          <p:cNvPr id="521" name="Shape 521"/>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Woman over 40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27 minutes</a:t>
            </a:r>
          </a:p>
          <a:p>
            <a:pPr marL="457200" lvl="0" indent="-298450" rtl="0">
              <a:lnSpc>
                <a:spcPct val="100000"/>
              </a:lnSpc>
              <a:spcBef>
                <a:spcPts val="0"/>
              </a:spcBef>
              <a:spcAft>
                <a:spcPts val="0"/>
              </a:spcAft>
              <a:buClr>
                <a:schemeClr val="dk1"/>
              </a:buClr>
              <a:buSzPct val="100000"/>
            </a:pPr>
            <a:r>
              <a:rPr lang="en" sz="1100">
                <a:solidFill>
                  <a:schemeClr val="dk1"/>
                </a:solidFill>
              </a:rPr>
              <a:t>group # 1 - apply for college</a:t>
            </a:r>
          </a:p>
          <a:p>
            <a:pPr marL="914400" lvl="1" indent="-298450" rtl="0">
              <a:lnSpc>
                <a:spcPct val="100000"/>
              </a:lnSpc>
              <a:spcBef>
                <a:spcPts val="0"/>
              </a:spcBef>
              <a:spcAft>
                <a:spcPts val="0"/>
              </a:spcAft>
              <a:buClr>
                <a:schemeClr val="dk1"/>
              </a:buClr>
              <a:buSzPct val="100000"/>
            </a:pPr>
            <a:r>
              <a:rPr lang="en" sz="1100">
                <a:solidFill>
                  <a:schemeClr val="dk1"/>
                </a:solidFill>
              </a:rPr>
              <a:t>then split it into two groups</a:t>
            </a:r>
          </a:p>
          <a:p>
            <a:pPr marL="457200" lvl="0" indent="-298450" rtl="0">
              <a:lnSpc>
                <a:spcPct val="100000"/>
              </a:lnSpc>
              <a:spcBef>
                <a:spcPts val="0"/>
              </a:spcBef>
              <a:spcAft>
                <a:spcPts val="0"/>
              </a:spcAft>
              <a:buClr>
                <a:schemeClr val="dk1"/>
              </a:buClr>
              <a:buSzPct val="100000"/>
            </a:pPr>
            <a:r>
              <a:rPr lang="en" sz="1100">
                <a:solidFill>
                  <a:schemeClr val="dk1"/>
                </a:solidFill>
              </a:rPr>
              <a:t>“This is really confusing- they could all fall together”</a:t>
            </a:r>
          </a:p>
          <a:p>
            <a:pPr marL="914400" lvl="1" indent="-298450" rtl="0">
              <a:lnSpc>
                <a:spcPct val="100000"/>
              </a:lnSpc>
              <a:spcBef>
                <a:spcPts val="0"/>
              </a:spcBef>
              <a:spcAft>
                <a:spcPts val="0"/>
              </a:spcAft>
              <a:buClr>
                <a:schemeClr val="dk1"/>
              </a:buClr>
              <a:buSzPct val="100000"/>
            </a:pPr>
            <a:r>
              <a:rPr lang="en" sz="1100">
                <a:solidFill>
                  <a:schemeClr val="dk1"/>
                </a:solidFill>
              </a:rPr>
              <a:t>“kind of like a pre-application”</a:t>
            </a:r>
          </a:p>
          <a:p>
            <a:pPr marL="457200" lvl="0" indent="-298450" rtl="0">
              <a:lnSpc>
                <a:spcPct val="100000"/>
              </a:lnSpc>
              <a:spcBef>
                <a:spcPts val="0"/>
              </a:spcBef>
              <a:spcAft>
                <a:spcPts val="0"/>
              </a:spcAft>
              <a:buClr>
                <a:schemeClr val="dk1"/>
              </a:buClr>
              <a:buSzPct val="100000"/>
            </a:pPr>
            <a:r>
              <a:rPr lang="en" sz="1100">
                <a:solidFill>
                  <a:schemeClr val="dk1"/>
                </a:solidFill>
              </a:rPr>
              <a:t>“What do you want a passport for?”</a:t>
            </a:r>
          </a:p>
          <a:p>
            <a:pPr marL="457200" lvl="0" indent="-298450" rtl="0">
              <a:lnSpc>
                <a:spcPct val="100000"/>
              </a:lnSpc>
              <a:spcBef>
                <a:spcPts val="0"/>
              </a:spcBef>
              <a:spcAft>
                <a:spcPts val="0"/>
              </a:spcAft>
              <a:buClr>
                <a:schemeClr val="dk1"/>
              </a:buClr>
              <a:buSzPct val="100000"/>
            </a:pPr>
            <a:r>
              <a:rPr lang="en" sz="1100">
                <a:solidFill>
                  <a:schemeClr val="dk1"/>
                </a:solidFill>
              </a:rPr>
              <a:t>“Queso? Really? Cheese?”</a:t>
            </a:r>
          </a:p>
          <a:p>
            <a:pPr marL="457200" lvl="0" indent="-298450" rtl="0">
              <a:lnSpc>
                <a:spcPct val="100000"/>
              </a:lnSpc>
              <a:spcBef>
                <a:spcPts val="0"/>
              </a:spcBef>
              <a:spcAft>
                <a:spcPts val="0"/>
              </a:spcAft>
              <a:buClr>
                <a:schemeClr val="dk1"/>
              </a:buClr>
              <a:buSzPct val="100000"/>
            </a:pPr>
            <a:r>
              <a:rPr lang="en" sz="1100">
                <a:solidFill>
                  <a:schemeClr val="dk1"/>
                </a:solidFill>
              </a:rPr>
              <a:t>Portfolio guidelines</a:t>
            </a:r>
          </a:p>
          <a:p>
            <a:pPr marL="914400" lvl="1" indent="-298450" rtl="0">
              <a:lnSpc>
                <a:spcPct val="100000"/>
              </a:lnSpc>
              <a:spcBef>
                <a:spcPts val="0"/>
              </a:spcBef>
              <a:spcAft>
                <a:spcPts val="0"/>
              </a:spcAft>
              <a:buClr>
                <a:schemeClr val="dk1"/>
              </a:buClr>
              <a:buSzPct val="100000"/>
            </a:pPr>
            <a:r>
              <a:rPr lang="en" sz="1100">
                <a:solidFill>
                  <a:schemeClr val="dk1"/>
                </a:solidFill>
              </a:rPr>
              <a:t>maybe this is a pre-app? don’t know what it is- resume? app portfolio?</a:t>
            </a:r>
          </a:p>
          <a:p>
            <a:pPr marL="457200" lvl="0" indent="-298450" rtl="0">
              <a:lnSpc>
                <a:spcPct val="100000"/>
              </a:lnSpc>
              <a:spcBef>
                <a:spcPts val="0"/>
              </a:spcBef>
              <a:spcAft>
                <a:spcPts val="0"/>
              </a:spcAft>
              <a:buClr>
                <a:schemeClr val="dk1"/>
              </a:buClr>
              <a:buSzPct val="100000"/>
            </a:pPr>
            <a:r>
              <a:rPr lang="en" sz="1100">
                <a:solidFill>
                  <a:schemeClr val="dk1"/>
                </a:solidFill>
              </a:rPr>
              <a:t>group 3- “international” / “foreign”</a:t>
            </a:r>
          </a:p>
          <a:p>
            <a:pPr marL="914400" lvl="1" indent="-298450" rtl="0">
              <a:lnSpc>
                <a:spcPct val="100000"/>
              </a:lnSpc>
              <a:spcBef>
                <a:spcPts val="0"/>
              </a:spcBef>
              <a:spcAft>
                <a:spcPts val="0"/>
              </a:spcAft>
              <a:buClr>
                <a:schemeClr val="dk1"/>
              </a:buClr>
              <a:buSzPct val="100000"/>
            </a:pPr>
            <a:r>
              <a:rPr lang="en" sz="1100">
                <a:solidFill>
                  <a:schemeClr val="dk1"/>
                </a:solidFill>
              </a:rPr>
              <a:t>passport maybe?</a:t>
            </a:r>
          </a:p>
          <a:p>
            <a:pPr marL="457200" lvl="0" indent="-298450" rtl="0">
              <a:lnSpc>
                <a:spcPct val="100000"/>
              </a:lnSpc>
              <a:spcBef>
                <a:spcPts val="0"/>
              </a:spcBef>
              <a:spcAft>
                <a:spcPts val="0"/>
              </a:spcAft>
              <a:buClr>
                <a:schemeClr val="dk1"/>
              </a:buClr>
              <a:buSzPct val="100000"/>
            </a:pPr>
            <a:r>
              <a:rPr lang="en" sz="1100">
                <a:solidFill>
                  <a:schemeClr val="dk1"/>
                </a:solidFill>
              </a:rPr>
              <a:t>group 4- maybe center or school</a:t>
            </a:r>
          </a:p>
          <a:p>
            <a:pPr marL="914400" lvl="1" indent="-298450" rtl="0">
              <a:lnSpc>
                <a:spcPct val="100000"/>
              </a:lnSpc>
              <a:spcBef>
                <a:spcPts val="0"/>
              </a:spcBef>
              <a:spcAft>
                <a:spcPts val="0"/>
              </a:spcAft>
              <a:buClr>
                <a:schemeClr val="dk1"/>
              </a:buClr>
              <a:buSzPct val="100000"/>
            </a:pPr>
            <a:r>
              <a:rPr lang="en" sz="1100">
                <a:solidFill>
                  <a:schemeClr val="dk1"/>
                </a:solidFill>
              </a:rPr>
              <a:t>kind of an about</a:t>
            </a:r>
          </a:p>
          <a:p>
            <a:pPr marL="914400" lvl="1" indent="-298450" rtl="0">
              <a:lnSpc>
                <a:spcPct val="100000"/>
              </a:lnSpc>
              <a:spcBef>
                <a:spcPts val="0"/>
              </a:spcBef>
              <a:spcAft>
                <a:spcPts val="0"/>
              </a:spcAft>
              <a:buClr>
                <a:schemeClr val="dk1"/>
              </a:buClr>
              <a:buSzPct val="100000"/>
            </a:pPr>
            <a:r>
              <a:rPr lang="en" sz="1100">
                <a:solidFill>
                  <a:schemeClr val="dk1"/>
                </a:solidFill>
              </a:rPr>
              <a:t>resources and phone numbers</a:t>
            </a:r>
          </a:p>
          <a:p>
            <a:pPr marL="914400" lvl="1" indent="-298450" rtl="0">
              <a:lnSpc>
                <a:spcPct val="100000"/>
              </a:lnSpc>
              <a:spcBef>
                <a:spcPts val="0"/>
              </a:spcBef>
              <a:spcAft>
                <a:spcPts val="0"/>
              </a:spcAft>
              <a:buClr>
                <a:schemeClr val="dk1"/>
              </a:buClr>
              <a:buSzPct val="100000"/>
            </a:pPr>
            <a:r>
              <a:rPr lang="en" sz="1100">
                <a:solidFill>
                  <a:schemeClr val="dk1"/>
                </a:solidFill>
              </a:rPr>
              <a:t>“info about the school”</a:t>
            </a:r>
          </a:p>
          <a:p>
            <a:pPr marL="457200" lvl="0" indent="-298450" rtl="0">
              <a:lnSpc>
                <a:spcPct val="100000"/>
              </a:lnSpc>
              <a:spcBef>
                <a:spcPts val="0"/>
              </a:spcBef>
              <a:spcAft>
                <a:spcPts val="0"/>
              </a:spcAft>
              <a:buClr>
                <a:schemeClr val="dk1"/>
              </a:buClr>
              <a:buSzPct val="100000"/>
            </a:pPr>
            <a:r>
              <a:rPr lang="en" sz="1100">
                <a:solidFill>
                  <a:schemeClr val="dk1"/>
                </a:solidFill>
              </a:rPr>
              <a:t>stein goes with wolfson?</a:t>
            </a:r>
          </a:p>
          <a:p>
            <a:pPr marL="914400" lvl="1" indent="-298450" rtl="0">
              <a:lnSpc>
                <a:spcPct val="100000"/>
              </a:lnSpc>
              <a:spcBef>
                <a:spcPts val="0"/>
              </a:spcBef>
              <a:spcAft>
                <a:spcPts val="0"/>
              </a:spcAft>
              <a:buClr>
                <a:schemeClr val="dk1"/>
              </a:buClr>
              <a:buSzPct val="100000"/>
            </a:pPr>
            <a:r>
              <a:rPr lang="en" sz="1100">
                <a:solidFill>
                  <a:schemeClr val="dk1"/>
                </a:solidFill>
              </a:rPr>
              <a:t>they’re different places, but go together because they’re places</a:t>
            </a:r>
          </a:p>
          <a:p>
            <a:pPr lvl="0">
              <a:lnSpc>
                <a:spcPct val="100000"/>
              </a:lnSpc>
              <a:spcBef>
                <a:spcPts val="0"/>
              </a:spcBef>
              <a:buClr>
                <a:srgbClr val="000000"/>
              </a:buClr>
              <a:buSzPct val="78571"/>
              <a:buFont typeface="Arial"/>
              <a:buNone/>
            </a:pPr>
            <a:endParaRPr/>
          </a:p>
        </p:txBody>
      </p:sp>
      <p:sp>
        <p:nvSpPr>
          <p:cNvPr id="522" name="Shape 522"/>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98450" rtl="0">
              <a:lnSpc>
                <a:spcPct val="100000"/>
              </a:lnSpc>
              <a:spcBef>
                <a:spcPts val="0"/>
              </a:spcBef>
              <a:spcAft>
                <a:spcPts val="0"/>
              </a:spcAft>
              <a:buClr>
                <a:schemeClr val="dk1"/>
              </a:buClr>
              <a:buSzPct val="100000"/>
            </a:pPr>
            <a:r>
              <a:rPr lang="en" sz="1100">
                <a:solidFill>
                  <a:schemeClr val="dk1"/>
                </a:solidFill>
              </a:rPr>
              <a:t>group 5- design</a:t>
            </a:r>
          </a:p>
          <a:p>
            <a:pPr marL="914400" lvl="1" indent="-298450" rtl="0">
              <a:lnSpc>
                <a:spcPct val="100000"/>
              </a:lnSpc>
              <a:spcBef>
                <a:spcPts val="0"/>
              </a:spcBef>
              <a:spcAft>
                <a:spcPts val="0"/>
              </a:spcAft>
              <a:buClr>
                <a:schemeClr val="dk1"/>
              </a:buClr>
              <a:buSzPct val="100000"/>
            </a:pPr>
            <a:r>
              <a:rPr lang="en" sz="1100">
                <a:solidFill>
                  <a:schemeClr val="dk1"/>
                </a:solidFill>
              </a:rPr>
              <a:t>don’t know what it is but it seems like a course you could take?</a:t>
            </a:r>
          </a:p>
          <a:p>
            <a:pPr marL="914400" lvl="1" indent="-298450" rtl="0">
              <a:lnSpc>
                <a:spcPct val="100000"/>
              </a:lnSpc>
              <a:spcBef>
                <a:spcPts val="0"/>
              </a:spcBef>
              <a:spcAft>
                <a:spcPts val="0"/>
              </a:spcAft>
              <a:buClr>
                <a:schemeClr val="dk1"/>
              </a:buClr>
              <a:buSzPct val="100000"/>
            </a:pPr>
            <a:r>
              <a:rPr lang="en" sz="1100">
                <a:solidFill>
                  <a:schemeClr val="dk1"/>
                </a:solidFill>
              </a:rPr>
              <a:t>stay informed, visit us, newsletter?</a:t>
            </a:r>
          </a:p>
          <a:p>
            <a:pPr marL="1371600" lvl="2" indent="-298450" rtl="0">
              <a:lnSpc>
                <a:spcPct val="100000"/>
              </a:lnSpc>
              <a:spcBef>
                <a:spcPts val="0"/>
              </a:spcBef>
              <a:spcAft>
                <a:spcPts val="0"/>
              </a:spcAft>
              <a:buClr>
                <a:schemeClr val="dk1"/>
              </a:buClr>
              <a:buSzPct val="100000"/>
            </a:pPr>
            <a:r>
              <a:rPr lang="en" sz="1100">
                <a:solidFill>
                  <a:schemeClr val="dk1"/>
                </a:solidFill>
              </a:rPr>
              <a:t>they might all go together</a:t>
            </a:r>
          </a:p>
          <a:p>
            <a:pPr marL="457200" lvl="0" indent="-298450" rtl="0">
              <a:lnSpc>
                <a:spcPct val="100000"/>
              </a:lnSpc>
              <a:spcBef>
                <a:spcPts val="0"/>
              </a:spcBef>
              <a:spcAft>
                <a:spcPts val="0"/>
              </a:spcAft>
              <a:buClr>
                <a:schemeClr val="dk1"/>
              </a:buClr>
              <a:buSzPct val="100000"/>
            </a:pPr>
            <a:r>
              <a:rPr lang="en" sz="1100">
                <a:solidFill>
                  <a:schemeClr val="dk1"/>
                </a:solidFill>
              </a:rPr>
              <a:t>MFA section</a:t>
            </a:r>
          </a:p>
          <a:p>
            <a:pPr marL="457200" lvl="0" indent="-298450" rtl="0">
              <a:lnSpc>
                <a:spcPct val="100000"/>
              </a:lnSpc>
              <a:spcBef>
                <a:spcPts val="0"/>
              </a:spcBef>
              <a:spcAft>
                <a:spcPts val="0"/>
              </a:spcAft>
              <a:buClr>
                <a:schemeClr val="dk1"/>
              </a:buClr>
              <a:buSzPct val="100000"/>
            </a:pPr>
            <a:r>
              <a:rPr lang="en" sz="1100">
                <a:solidFill>
                  <a:schemeClr val="dk1"/>
                </a:solidFill>
              </a:rPr>
              <a:t>UX/UI</a:t>
            </a:r>
          </a:p>
          <a:p>
            <a:pPr marL="914400" lvl="1" indent="-298450" rtl="0">
              <a:lnSpc>
                <a:spcPct val="100000"/>
              </a:lnSpc>
              <a:spcBef>
                <a:spcPts val="0"/>
              </a:spcBef>
              <a:spcAft>
                <a:spcPts val="0"/>
              </a:spcAft>
              <a:buClr>
                <a:schemeClr val="dk1"/>
              </a:buClr>
              <a:buSzPct val="100000"/>
            </a:pPr>
            <a:r>
              <a:rPr lang="en" sz="1100">
                <a:solidFill>
                  <a:schemeClr val="dk1"/>
                </a:solidFill>
              </a:rPr>
              <a:t>don't know what this is</a:t>
            </a:r>
          </a:p>
          <a:p>
            <a:pPr marL="914400" lvl="1" indent="-298450" rtl="0">
              <a:lnSpc>
                <a:spcPct val="100000"/>
              </a:lnSpc>
              <a:spcBef>
                <a:spcPts val="0"/>
              </a:spcBef>
              <a:spcAft>
                <a:spcPts val="0"/>
              </a:spcAft>
              <a:buClr>
                <a:schemeClr val="dk1"/>
              </a:buClr>
              <a:buSzPct val="100000"/>
            </a:pPr>
            <a:r>
              <a:rPr lang="en" sz="1100">
                <a:solidFill>
                  <a:schemeClr val="dk1"/>
                </a:solidFill>
              </a:rPr>
              <a:t>sounds like an infection</a:t>
            </a:r>
          </a:p>
          <a:p>
            <a:pPr marL="457200" lvl="0" indent="-298450" rtl="0">
              <a:lnSpc>
                <a:spcPct val="100000"/>
              </a:lnSpc>
              <a:spcBef>
                <a:spcPts val="0"/>
              </a:spcBef>
              <a:spcAft>
                <a:spcPts val="0"/>
              </a:spcAft>
              <a:buClr>
                <a:schemeClr val="dk1"/>
              </a:buClr>
              <a:buSzPct val="100000"/>
            </a:pPr>
            <a:r>
              <a:rPr lang="en" sz="1100">
                <a:solidFill>
                  <a:schemeClr val="dk1"/>
                </a:solidFill>
              </a:rPr>
              <a:t>slack goes with cheese</a:t>
            </a:r>
          </a:p>
          <a:p>
            <a:pPr marL="914400" lvl="1" indent="-298450" rtl="0">
              <a:lnSpc>
                <a:spcPct val="100000"/>
              </a:lnSpc>
              <a:spcBef>
                <a:spcPts val="0"/>
              </a:spcBef>
              <a:spcAft>
                <a:spcPts val="0"/>
              </a:spcAft>
              <a:buClr>
                <a:schemeClr val="dk1"/>
              </a:buClr>
              <a:buSzPct val="100000"/>
            </a:pPr>
            <a:r>
              <a:rPr lang="en" sz="1100">
                <a:solidFill>
                  <a:schemeClr val="dk1"/>
                </a:solidFill>
              </a:rPr>
              <a:t>“unless it's something witty for something”</a:t>
            </a:r>
          </a:p>
          <a:p>
            <a:pPr marL="914400" lvl="1" indent="-298450" rtl="0">
              <a:lnSpc>
                <a:spcPct val="100000"/>
              </a:lnSpc>
              <a:spcBef>
                <a:spcPts val="0"/>
              </a:spcBef>
              <a:spcAft>
                <a:spcPts val="0"/>
              </a:spcAft>
              <a:buClr>
                <a:schemeClr val="dk1"/>
              </a:buClr>
              <a:buSzPct val="100000"/>
            </a:pPr>
            <a:r>
              <a:rPr lang="en" sz="1100">
                <a:solidFill>
                  <a:schemeClr val="dk1"/>
                </a:solidFill>
              </a:rPr>
              <a:t>slack: “no idea what this is other than maybe lazy people”</a:t>
            </a:r>
          </a:p>
          <a:p>
            <a:pPr marL="457200" lvl="0" indent="-298450" rtl="0">
              <a:lnSpc>
                <a:spcPct val="100000"/>
              </a:lnSpc>
              <a:spcBef>
                <a:spcPts val="0"/>
              </a:spcBef>
              <a:spcAft>
                <a:spcPts val="0"/>
              </a:spcAft>
              <a:buClr>
                <a:schemeClr val="dk1"/>
              </a:buClr>
              <a:buSzPct val="100000"/>
            </a:pPr>
            <a:r>
              <a:rPr lang="en" sz="1100">
                <a:solidFill>
                  <a:schemeClr val="dk1"/>
                </a:solidFill>
              </a:rPr>
              <a:t>group 7- “getting informed”</a:t>
            </a:r>
          </a:p>
          <a:p>
            <a:pPr marL="457200" lvl="0" indent="-298450" rtl="0">
              <a:lnSpc>
                <a:spcPct val="100000"/>
              </a:lnSpc>
              <a:spcBef>
                <a:spcPts val="0"/>
              </a:spcBef>
              <a:spcAft>
                <a:spcPts val="0"/>
              </a:spcAft>
              <a:buClr>
                <a:schemeClr val="dk1"/>
              </a:buClr>
              <a:buSzPct val="100000"/>
            </a:pPr>
            <a:r>
              <a:rPr lang="en" sz="1100">
                <a:solidFill>
                  <a:schemeClr val="dk1"/>
                </a:solidFill>
              </a:rPr>
              <a:t>data vis</a:t>
            </a:r>
          </a:p>
          <a:p>
            <a:pPr marL="914400" lvl="1" indent="-298450" rtl="0">
              <a:lnSpc>
                <a:spcPct val="100000"/>
              </a:lnSpc>
              <a:spcBef>
                <a:spcPts val="0"/>
              </a:spcBef>
              <a:spcAft>
                <a:spcPts val="0"/>
              </a:spcAft>
              <a:buClr>
                <a:schemeClr val="dk1"/>
              </a:buClr>
              <a:buSzPct val="100000"/>
            </a:pPr>
            <a:r>
              <a:rPr lang="en" sz="1100">
                <a:solidFill>
                  <a:schemeClr val="dk1"/>
                </a:solidFill>
              </a:rPr>
              <a:t>sounds like a class</a:t>
            </a:r>
          </a:p>
          <a:p>
            <a:pPr marL="457200" lvl="0" indent="-298450" rtl="0">
              <a:lnSpc>
                <a:spcPct val="100000"/>
              </a:lnSpc>
              <a:spcBef>
                <a:spcPts val="0"/>
              </a:spcBef>
              <a:spcAft>
                <a:spcPts val="0"/>
              </a:spcAft>
              <a:buClr>
                <a:schemeClr val="dk1"/>
              </a:buClr>
              <a:buSzPct val="100000"/>
            </a:pPr>
            <a:r>
              <a:rPr lang="en" sz="1100">
                <a:solidFill>
                  <a:schemeClr val="dk1"/>
                </a:solidFill>
              </a:rPr>
              <a:t>programming</a:t>
            </a:r>
          </a:p>
          <a:p>
            <a:pPr marL="914400" lvl="1" indent="-298450" rtl="0">
              <a:lnSpc>
                <a:spcPct val="100000"/>
              </a:lnSpc>
              <a:spcBef>
                <a:spcPts val="0"/>
              </a:spcBef>
              <a:spcAft>
                <a:spcPts val="0"/>
              </a:spcAft>
              <a:buClr>
                <a:schemeClr val="dk1"/>
              </a:buClr>
              <a:buSzPct val="100000"/>
            </a:pPr>
            <a:r>
              <a:rPr lang="en" sz="1100">
                <a:solidFill>
                  <a:schemeClr val="dk1"/>
                </a:solidFill>
              </a:rPr>
              <a:t>school core or maybe it's a programming class</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Shape 52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dirty="0"/>
              <a:t>Appendix - </a:t>
            </a:r>
            <a:r>
              <a:rPr lang="en-US" sz="2550" dirty="0" smtClean="0"/>
              <a:t>Notes</a:t>
            </a:r>
            <a:endParaRPr lang="en" sz="2550" dirty="0"/>
          </a:p>
        </p:txBody>
      </p:sp>
      <p:sp>
        <p:nvSpPr>
          <p:cNvPr id="528" name="Shape 528"/>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marL="457200" lvl="0" indent="-298450" rtl="0">
              <a:lnSpc>
                <a:spcPct val="100000"/>
              </a:lnSpc>
              <a:spcBef>
                <a:spcPts val="0"/>
              </a:spcBef>
              <a:spcAft>
                <a:spcPts val="0"/>
              </a:spcAft>
              <a:buClr>
                <a:schemeClr val="dk1"/>
              </a:buClr>
              <a:buSzPct val="100000"/>
            </a:pPr>
            <a:r>
              <a:rPr lang="en" sz="1100">
                <a:solidFill>
                  <a:schemeClr val="dk1"/>
                </a:solidFill>
              </a:rPr>
              <a:t>is social impact a class?</a:t>
            </a:r>
          </a:p>
          <a:p>
            <a:pPr marL="457200" lvl="0" indent="-298450" rtl="0">
              <a:lnSpc>
                <a:spcPct val="100000"/>
              </a:lnSpc>
              <a:spcBef>
                <a:spcPts val="0"/>
              </a:spcBef>
              <a:spcAft>
                <a:spcPts val="0"/>
              </a:spcAft>
              <a:buClr>
                <a:schemeClr val="dk1"/>
              </a:buClr>
              <a:buSzPct val="100000"/>
            </a:pPr>
            <a:r>
              <a:rPr lang="en" sz="1100">
                <a:solidFill>
                  <a:schemeClr val="dk1"/>
                </a:solidFill>
              </a:rPr>
              <a:t>“confusing these groupings together. some do make sense together, but i'm not sure what's meant by each title of the things”</a:t>
            </a:r>
          </a:p>
          <a:p>
            <a:pPr marL="457200" lvl="0" indent="-298450" rtl="0">
              <a:lnSpc>
                <a:spcPct val="100000"/>
              </a:lnSpc>
              <a:spcBef>
                <a:spcPts val="0"/>
              </a:spcBef>
              <a:spcAft>
                <a:spcPts val="0"/>
              </a:spcAft>
              <a:buClr>
                <a:schemeClr val="dk1"/>
              </a:buClr>
              <a:buSzPct val="100000"/>
            </a:pPr>
            <a:r>
              <a:rPr lang="en" sz="1100">
                <a:solidFill>
                  <a:schemeClr val="dk1"/>
                </a:solidFill>
              </a:rPr>
              <a:t>github</a:t>
            </a:r>
          </a:p>
          <a:p>
            <a:pPr marL="914400" lvl="1" indent="-298450" rtl="0">
              <a:lnSpc>
                <a:spcPct val="100000"/>
              </a:lnSpc>
              <a:spcBef>
                <a:spcPts val="0"/>
              </a:spcBef>
              <a:spcAft>
                <a:spcPts val="0"/>
              </a:spcAft>
              <a:buClr>
                <a:schemeClr val="dk1"/>
              </a:buClr>
              <a:buSzPct val="100000"/>
            </a:pPr>
            <a:r>
              <a:rPr lang="en" sz="1100">
                <a:solidFill>
                  <a:schemeClr val="dk1"/>
                </a:solidFill>
              </a:rPr>
              <a:t>I guess it’s a twitter or something</a:t>
            </a:r>
          </a:p>
          <a:p>
            <a:pPr marL="457200" lvl="0" indent="-298450" rtl="0">
              <a:lnSpc>
                <a:spcPct val="100000"/>
              </a:lnSpc>
              <a:spcBef>
                <a:spcPts val="0"/>
              </a:spcBef>
              <a:spcAft>
                <a:spcPts val="0"/>
              </a:spcAft>
              <a:buClr>
                <a:schemeClr val="dk1"/>
              </a:buClr>
              <a:buSzPct val="100000"/>
            </a:pPr>
            <a:r>
              <a:rPr lang="en" sz="1100">
                <a:solidFill>
                  <a:schemeClr val="dk1"/>
                </a:solidFill>
              </a:rPr>
              <a:t>“supporting documents for what???”</a:t>
            </a:r>
          </a:p>
          <a:p>
            <a:pPr marL="457200" lvl="0" indent="-298450" rtl="0">
              <a:lnSpc>
                <a:spcPct val="100000"/>
              </a:lnSpc>
              <a:spcBef>
                <a:spcPts val="0"/>
              </a:spcBef>
              <a:spcAft>
                <a:spcPts val="0"/>
              </a:spcAft>
              <a:buClr>
                <a:schemeClr val="dk1"/>
              </a:buClr>
              <a:buSzPct val="100000"/>
            </a:pPr>
            <a:r>
              <a:rPr lang="en" sz="1100">
                <a:solidFill>
                  <a:schemeClr val="dk1"/>
                </a:solidFill>
              </a:rPr>
              <a:t>Hierarchy:</a:t>
            </a:r>
          </a:p>
          <a:p>
            <a:pPr marL="914400" lvl="1" indent="-298450" rtl="0">
              <a:lnSpc>
                <a:spcPct val="100000"/>
              </a:lnSpc>
              <a:spcBef>
                <a:spcPts val="0"/>
              </a:spcBef>
              <a:spcAft>
                <a:spcPts val="0"/>
              </a:spcAft>
              <a:buClr>
                <a:schemeClr val="dk1"/>
              </a:buClr>
              <a:buSzPct val="100000"/>
            </a:pPr>
            <a:r>
              <a:rPr lang="en" sz="1100">
                <a:solidFill>
                  <a:schemeClr val="dk1"/>
                </a:solidFill>
              </a:rPr>
              <a:t>critical</a:t>
            </a:r>
          </a:p>
          <a:p>
            <a:pPr marL="1371600" lvl="2" indent="-298450" rtl="0">
              <a:lnSpc>
                <a:spcPct val="100000"/>
              </a:lnSpc>
              <a:spcBef>
                <a:spcPts val="0"/>
              </a:spcBef>
              <a:spcAft>
                <a:spcPts val="0"/>
              </a:spcAft>
              <a:buClr>
                <a:schemeClr val="dk1"/>
              </a:buClr>
              <a:buSzPct val="100000"/>
            </a:pPr>
            <a:r>
              <a:rPr lang="en" sz="1100">
                <a:solidFill>
                  <a:schemeClr val="dk1"/>
                </a:solidFill>
              </a:rPr>
              <a:t>application</a:t>
            </a:r>
          </a:p>
          <a:p>
            <a:pPr marL="914400" lvl="1" indent="-298450" rtl="0">
              <a:lnSpc>
                <a:spcPct val="100000"/>
              </a:lnSpc>
              <a:spcBef>
                <a:spcPts val="0"/>
              </a:spcBef>
              <a:spcAft>
                <a:spcPts val="0"/>
              </a:spcAft>
              <a:buClr>
                <a:schemeClr val="dk1"/>
              </a:buClr>
              <a:buSzPct val="100000"/>
            </a:pPr>
            <a:r>
              <a:rPr lang="en" sz="1100">
                <a:solidFill>
                  <a:schemeClr val="dk1"/>
                </a:solidFill>
              </a:rPr>
              <a:t>important</a:t>
            </a:r>
          </a:p>
          <a:p>
            <a:pPr marL="1371600" lvl="2" indent="-298450" rtl="0">
              <a:lnSpc>
                <a:spcPct val="100000"/>
              </a:lnSpc>
              <a:spcBef>
                <a:spcPts val="0"/>
              </a:spcBef>
              <a:spcAft>
                <a:spcPts val="0"/>
              </a:spcAft>
              <a:buClr>
                <a:schemeClr val="dk1"/>
              </a:buClr>
              <a:buSzPct val="100000"/>
            </a:pPr>
            <a:r>
              <a:rPr lang="en" sz="1100">
                <a:solidFill>
                  <a:schemeClr val="dk1"/>
                </a:solidFill>
              </a:rPr>
              <a:t>international resources</a:t>
            </a:r>
          </a:p>
          <a:p>
            <a:pPr marL="1371600" lvl="2" indent="-298450" rtl="0">
              <a:lnSpc>
                <a:spcPct val="100000"/>
              </a:lnSpc>
              <a:spcBef>
                <a:spcPts val="0"/>
              </a:spcBef>
              <a:spcAft>
                <a:spcPts val="0"/>
              </a:spcAft>
              <a:buClr>
                <a:schemeClr val="dk1"/>
              </a:buClr>
              <a:buSzPct val="100000"/>
            </a:pPr>
            <a:r>
              <a:rPr lang="en" sz="1100">
                <a:solidFill>
                  <a:schemeClr val="dk1"/>
                </a:solidFill>
              </a:rPr>
              <a:t>project results</a:t>
            </a:r>
          </a:p>
          <a:p>
            <a:pPr marL="1371600" lvl="2" indent="-298450" rtl="0">
              <a:lnSpc>
                <a:spcPct val="100000"/>
              </a:lnSpc>
              <a:spcBef>
                <a:spcPts val="0"/>
              </a:spcBef>
              <a:spcAft>
                <a:spcPts val="0"/>
              </a:spcAft>
              <a:buClr>
                <a:schemeClr val="dk1"/>
              </a:buClr>
              <a:buSzPct val="100000"/>
            </a:pPr>
            <a:r>
              <a:rPr lang="en" sz="1100">
                <a:solidFill>
                  <a:schemeClr val="dk1"/>
                </a:solidFill>
              </a:rPr>
              <a:t>campus resources</a:t>
            </a:r>
          </a:p>
          <a:p>
            <a:pPr marL="1371600" lvl="2" indent="-298450" rtl="0">
              <a:lnSpc>
                <a:spcPct val="100000"/>
              </a:lnSpc>
              <a:spcBef>
                <a:spcPts val="0"/>
              </a:spcBef>
              <a:spcAft>
                <a:spcPts val="0"/>
              </a:spcAft>
              <a:buClr>
                <a:schemeClr val="dk1"/>
              </a:buClr>
              <a:buSzPct val="100000"/>
            </a:pPr>
            <a:r>
              <a:rPr lang="en" sz="1100">
                <a:solidFill>
                  <a:schemeClr val="dk1"/>
                </a:solidFill>
              </a:rPr>
              <a:t>MFA</a:t>
            </a:r>
          </a:p>
          <a:p>
            <a:pPr marL="1371600" lvl="2" indent="-298450" rtl="0">
              <a:lnSpc>
                <a:spcPct val="100000"/>
              </a:lnSpc>
              <a:spcBef>
                <a:spcPts val="0"/>
              </a:spcBef>
              <a:spcAft>
                <a:spcPts val="0"/>
              </a:spcAft>
              <a:buClr>
                <a:schemeClr val="dk1"/>
              </a:buClr>
              <a:buSzPct val="100000"/>
            </a:pPr>
            <a:r>
              <a:rPr lang="en" sz="1100">
                <a:solidFill>
                  <a:schemeClr val="dk1"/>
                </a:solidFill>
              </a:rPr>
              <a:t>social media</a:t>
            </a:r>
          </a:p>
          <a:p>
            <a:pPr marL="914400" lvl="1" indent="-298450" rtl="0">
              <a:lnSpc>
                <a:spcPct val="100000"/>
              </a:lnSpc>
              <a:spcBef>
                <a:spcPts val="0"/>
              </a:spcBef>
              <a:spcAft>
                <a:spcPts val="0"/>
              </a:spcAft>
              <a:buClr>
                <a:schemeClr val="dk1"/>
              </a:buClr>
              <a:buSzPct val="100000"/>
            </a:pPr>
            <a:r>
              <a:rPr lang="en" sz="1100">
                <a:solidFill>
                  <a:schemeClr val="dk1"/>
                </a:solidFill>
              </a:rPr>
              <a:t>unimportant</a:t>
            </a:r>
          </a:p>
          <a:p>
            <a:pPr marL="1371600" lvl="2" indent="-298450" rtl="0">
              <a:lnSpc>
                <a:spcPct val="100000"/>
              </a:lnSpc>
              <a:spcBef>
                <a:spcPts val="0"/>
              </a:spcBef>
              <a:spcAft>
                <a:spcPts val="0"/>
              </a:spcAft>
              <a:buClr>
                <a:schemeClr val="dk1"/>
              </a:buClr>
              <a:buSzPct val="100000"/>
            </a:pPr>
            <a:r>
              <a:rPr lang="en" sz="1100">
                <a:solidFill>
                  <a:schemeClr val="dk1"/>
                </a:solidFill>
              </a:rPr>
              <a:t>yo no se [unknown material]</a:t>
            </a:r>
          </a:p>
          <a:p>
            <a:pPr marL="1371600" lvl="2" indent="-298450" rtl="0">
              <a:lnSpc>
                <a:spcPct val="100000"/>
              </a:lnSpc>
              <a:spcBef>
                <a:spcPts val="0"/>
              </a:spcBef>
              <a:spcAft>
                <a:spcPts val="0"/>
              </a:spcAft>
              <a:buClr>
                <a:schemeClr val="dk1"/>
              </a:buClr>
              <a:buSzPct val="100000"/>
            </a:pPr>
            <a:r>
              <a:rPr lang="en" sz="1100">
                <a:solidFill>
                  <a:schemeClr val="dk1"/>
                </a:solidFill>
              </a:rPr>
              <a:t>student curriculum</a:t>
            </a:r>
          </a:p>
          <a:p>
            <a:pPr marL="1371600" lvl="2" indent="-298450" rtl="0">
              <a:lnSpc>
                <a:spcPct val="100000"/>
              </a:lnSpc>
              <a:spcBef>
                <a:spcPts val="0"/>
              </a:spcBef>
              <a:spcAft>
                <a:spcPts val="0"/>
              </a:spcAft>
              <a:buClr>
                <a:schemeClr val="dk1"/>
              </a:buClr>
              <a:buSzPct val="100000"/>
            </a:pPr>
            <a:r>
              <a:rPr lang="en" sz="1100">
                <a:solidFill>
                  <a:schemeClr val="dk1"/>
                </a:solidFill>
              </a:rPr>
              <a:t>alumni info</a:t>
            </a:r>
          </a:p>
          <a:p>
            <a:pPr lvl="0" rtl="0">
              <a:spcBef>
                <a:spcPts val="0"/>
              </a:spcBef>
              <a:buNone/>
            </a:pPr>
            <a:endParaRPr/>
          </a:p>
        </p:txBody>
      </p:sp>
      <p:sp>
        <p:nvSpPr>
          <p:cNvPr id="529" name="Shape 529"/>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lvl="0" rtl="0">
              <a:spcBef>
                <a:spcPts val="0"/>
              </a:spcBef>
              <a:buNone/>
            </a:pP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Shape 53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buSzPct val="39285"/>
            </a:pPr>
            <a:r>
              <a:rPr lang="en" dirty="0"/>
              <a:t>Appendix - </a:t>
            </a:r>
            <a:r>
              <a:rPr lang="en-US" sz="2550" dirty="0"/>
              <a:t>Notes</a:t>
            </a:r>
            <a:endParaRPr lang="en" sz="2550" dirty="0"/>
          </a:p>
        </p:txBody>
      </p:sp>
      <p:sp>
        <p:nvSpPr>
          <p:cNvPr id="535" name="Shape 535"/>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Woman over 40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24 minutes</a:t>
            </a:r>
          </a:p>
          <a:p>
            <a:pPr marL="457200" lvl="0" indent="-298450" rtl="0">
              <a:lnSpc>
                <a:spcPct val="100000"/>
              </a:lnSpc>
              <a:spcBef>
                <a:spcPts val="0"/>
              </a:spcBef>
              <a:spcAft>
                <a:spcPts val="0"/>
              </a:spcAft>
              <a:buClr>
                <a:schemeClr val="dk1"/>
              </a:buClr>
              <a:buSzPct val="100000"/>
            </a:pPr>
            <a:r>
              <a:rPr lang="en" sz="1100">
                <a:solidFill>
                  <a:schemeClr val="dk1"/>
                </a:solidFill>
              </a:rPr>
              <a:t>started organizing in groups before reading all of the cards</a:t>
            </a:r>
          </a:p>
          <a:p>
            <a:pPr marL="457200" lvl="0" indent="-298450" rtl="0">
              <a:lnSpc>
                <a:spcPct val="100000"/>
              </a:lnSpc>
              <a:spcBef>
                <a:spcPts val="0"/>
              </a:spcBef>
              <a:spcAft>
                <a:spcPts val="0"/>
              </a:spcAft>
              <a:buClr>
                <a:schemeClr val="dk1"/>
              </a:buClr>
              <a:buSzPct val="100000"/>
            </a:pPr>
            <a:r>
              <a:rPr lang="en" sz="1100">
                <a:solidFill>
                  <a:schemeClr val="dk1"/>
                </a:solidFill>
              </a:rPr>
              <a:t>grouping the “easy ones first,” obvious</a:t>
            </a:r>
          </a:p>
          <a:p>
            <a:pPr marL="457200" lvl="0" indent="-298450" rtl="0">
              <a:lnSpc>
                <a:spcPct val="100000"/>
              </a:lnSpc>
              <a:spcBef>
                <a:spcPts val="0"/>
              </a:spcBef>
              <a:spcAft>
                <a:spcPts val="0"/>
              </a:spcAft>
              <a:buClr>
                <a:schemeClr val="dk1"/>
              </a:buClr>
              <a:buSzPct val="100000"/>
            </a:pPr>
            <a:r>
              <a:rPr lang="en" sz="1100">
                <a:solidFill>
                  <a:schemeClr val="dk1"/>
                </a:solidFill>
              </a:rPr>
              <a:t>trying to use groupings seen before and not trying to come up with creative or clever naming</a:t>
            </a:r>
          </a:p>
          <a:p>
            <a:pPr marL="914400" lvl="1" indent="-298450" rtl="0">
              <a:lnSpc>
                <a:spcPct val="100000"/>
              </a:lnSpc>
              <a:spcBef>
                <a:spcPts val="0"/>
              </a:spcBef>
              <a:spcAft>
                <a:spcPts val="0"/>
              </a:spcAft>
              <a:buClr>
                <a:schemeClr val="dk1"/>
              </a:buClr>
              <a:buSzPct val="100000"/>
            </a:pPr>
            <a:r>
              <a:rPr lang="en" sz="1100">
                <a:solidFill>
                  <a:schemeClr val="dk1"/>
                </a:solidFill>
              </a:rPr>
              <a:t>financial aid</a:t>
            </a:r>
          </a:p>
          <a:p>
            <a:pPr marL="914400" lvl="1" indent="-298450" rtl="0">
              <a:lnSpc>
                <a:spcPct val="100000"/>
              </a:lnSpc>
              <a:spcBef>
                <a:spcPts val="0"/>
              </a:spcBef>
              <a:spcAft>
                <a:spcPts val="0"/>
              </a:spcAft>
              <a:buClr>
                <a:schemeClr val="dk1"/>
              </a:buClr>
              <a:buSzPct val="100000"/>
            </a:pPr>
            <a:r>
              <a:rPr lang="en" sz="1100">
                <a:solidFill>
                  <a:schemeClr val="dk1"/>
                </a:solidFill>
              </a:rPr>
              <a:t>career</a:t>
            </a:r>
          </a:p>
          <a:p>
            <a:pPr marL="457200" lvl="0" indent="-298450" rtl="0">
              <a:lnSpc>
                <a:spcPct val="100000"/>
              </a:lnSpc>
              <a:spcBef>
                <a:spcPts val="0"/>
              </a:spcBef>
              <a:spcAft>
                <a:spcPts val="0"/>
              </a:spcAft>
              <a:buClr>
                <a:schemeClr val="dk1"/>
              </a:buClr>
              <a:buSzPct val="100000"/>
            </a:pPr>
            <a:r>
              <a:rPr lang="en" sz="1100">
                <a:solidFill>
                  <a:schemeClr val="dk1"/>
                </a:solidFill>
              </a:rPr>
              <a:t>student projects</a:t>
            </a:r>
          </a:p>
          <a:p>
            <a:pPr marL="914400" lvl="1" indent="-298450" rtl="0">
              <a:lnSpc>
                <a:spcPct val="100000"/>
              </a:lnSpc>
              <a:spcBef>
                <a:spcPts val="0"/>
              </a:spcBef>
              <a:spcAft>
                <a:spcPts val="0"/>
              </a:spcAft>
              <a:buClr>
                <a:schemeClr val="dk1"/>
              </a:buClr>
              <a:buSzPct val="100000"/>
            </a:pPr>
            <a:r>
              <a:rPr lang="en" sz="1100">
                <a:solidFill>
                  <a:schemeClr val="dk1"/>
                </a:solidFill>
              </a:rPr>
              <a:t>maybe apart of programs?</a:t>
            </a:r>
          </a:p>
          <a:p>
            <a:pPr marL="914400" lvl="1" indent="-298450" rtl="0">
              <a:lnSpc>
                <a:spcPct val="100000"/>
              </a:lnSpc>
              <a:spcBef>
                <a:spcPts val="0"/>
              </a:spcBef>
              <a:spcAft>
                <a:spcPts val="0"/>
              </a:spcAft>
              <a:buClr>
                <a:schemeClr val="dk1"/>
              </a:buClr>
              <a:buSzPct val="100000"/>
            </a:pPr>
            <a:r>
              <a:rPr lang="en" sz="1100">
                <a:solidFill>
                  <a:schemeClr val="dk1"/>
                </a:solidFill>
              </a:rPr>
              <a:t>“don’t know what slack or github are”</a:t>
            </a:r>
          </a:p>
          <a:p>
            <a:pPr marL="914400" lvl="1" indent="-298450" rtl="0">
              <a:lnSpc>
                <a:spcPct val="100000"/>
              </a:lnSpc>
              <a:spcBef>
                <a:spcPts val="0"/>
              </a:spcBef>
              <a:spcAft>
                <a:spcPts val="0"/>
              </a:spcAft>
              <a:buClr>
                <a:schemeClr val="dk1"/>
              </a:buClr>
              <a:buSzPct val="100000"/>
            </a:pPr>
            <a:r>
              <a:rPr lang="en" sz="1100">
                <a:solidFill>
                  <a:schemeClr val="dk1"/>
                </a:solidFill>
              </a:rPr>
              <a:t>“github, is that a tweeter communication thing?”</a:t>
            </a:r>
          </a:p>
          <a:p>
            <a:pPr marL="457200" lvl="0" indent="-298450" rtl="0">
              <a:lnSpc>
                <a:spcPct val="100000"/>
              </a:lnSpc>
              <a:spcBef>
                <a:spcPts val="0"/>
              </a:spcBef>
              <a:spcAft>
                <a:spcPts val="0"/>
              </a:spcAft>
              <a:buClr>
                <a:schemeClr val="dk1"/>
              </a:buClr>
              <a:buSzPct val="100000"/>
            </a:pPr>
            <a:r>
              <a:rPr lang="en" sz="1100">
                <a:solidFill>
                  <a:schemeClr val="dk1"/>
                </a:solidFill>
              </a:rPr>
              <a:t>Queso “ cheese in a different language”</a:t>
            </a:r>
          </a:p>
          <a:p>
            <a:pPr marL="914400" lvl="1" indent="-298450" rtl="0">
              <a:lnSpc>
                <a:spcPct val="100000"/>
              </a:lnSpc>
              <a:spcBef>
                <a:spcPts val="0"/>
              </a:spcBef>
              <a:spcAft>
                <a:spcPts val="0"/>
              </a:spcAft>
              <a:buClr>
                <a:schemeClr val="dk1"/>
              </a:buClr>
              <a:buSzPct val="100000"/>
            </a:pPr>
            <a:r>
              <a:rPr lang="en" sz="1100">
                <a:solidFill>
                  <a:schemeClr val="dk1"/>
                </a:solidFill>
              </a:rPr>
              <a:t>“Is that a hispanic computer program I don’t know? Now you’re going to say I’m prejudice”</a:t>
            </a:r>
          </a:p>
          <a:p>
            <a:pPr marL="457200" lvl="0" indent="-298450" rtl="0">
              <a:lnSpc>
                <a:spcPct val="100000"/>
              </a:lnSpc>
              <a:spcBef>
                <a:spcPts val="0"/>
              </a:spcBef>
              <a:spcAft>
                <a:spcPts val="0"/>
              </a:spcAft>
              <a:buClr>
                <a:schemeClr val="dk1"/>
              </a:buClr>
              <a:buSzPct val="100000"/>
            </a:pPr>
            <a:r>
              <a:rPr lang="en" sz="1100">
                <a:solidFill>
                  <a:schemeClr val="dk1"/>
                </a:solidFill>
              </a:rPr>
              <a:t>had to guess at MFA naming</a:t>
            </a:r>
          </a:p>
          <a:p>
            <a:pPr marL="914400" lvl="1" indent="-298450" rtl="0">
              <a:lnSpc>
                <a:spcPct val="100000"/>
              </a:lnSpc>
              <a:spcBef>
                <a:spcPts val="0"/>
              </a:spcBef>
              <a:spcAft>
                <a:spcPts val="0"/>
              </a:spcAft>
              <a:buClr>
                <a:schemeClr val="dk1"/>
              </a:buClr>
              <a:buSzPct val="100000"/>
            </a:pPr>
            <a:r>
              <a:rPr lang="en" sz="1100">
                <a:solidFill>
                  <a:schemeClr val="dk1"/>
                </a:solidFill>
              </a:rPr>
              <a:t>“master of fine…”</a:t>
            </a:r>
          </a:p>
          <a:p>
            <a:pPr marL="457200" lvl="0" indent="-298450" rtl="0">
              <a:lnSpc>
                <a:spcPct val="100000"/>
              </a:lnSpc>
              <a:spcBef>
                <a:spcPts val="0"/>
              </a:spcBef>
              <a:spcAft>
                <a:spcPts val="0"/>
              </a:spcAft>
              <a:buClr>
                <a:schemeClr val="dk1"/>
              </a:buClr>
              <a:buSzPct val="100000"/>
            </a:pPr>
            <a:r>
              <a:rPr lang="en" sz="1100">
                <a:solidFill>
                  <a:schemeClr val="dk1"/>
                </a:solidFill>
              </a:rPr>
              <a:t>after reading data viz- “wish I understood the words”</a:t>
            </a:r>
          </a:p>
          <a:p>
            <a:pPr marL="457200" lvl="0" indent="-298450" rtl="0">
              <a:lnSpc>
                <a:spcPct val="100000"/>
              </a:lnSpc>
              <a:spcBef>
                <a:spcPts val="0"/>
              </a:spcBef>
              <a:spcAft>
                <a:spcPts val="0"/>
              </a:spcAft>
              <a:buClr>
                <a:schemeClr val="dk1"/>
              </a:buClr>
              <a:buSzPct val="100000"/>
            </a:pPr>
            <a:r>
              <a:rPr lang="en" sz="1100">
                <a:solidFill>
                  <a:schemeClr val="dk1"/>
                </a:solidFill>
              </a:rPr>
              <a:t>passport is completely unrelated</a:t>
            </a:r>
          </a:p>
          <a:p>
            <a:pPr marL="457200" lvl="0" indent="-298450" rtl="0">
              <a:lnSpc>
                <a:spcPct val="100000"/>
              </a:lnSpc>
              <a:spcBef>
                <a:spcPts val="0"/>
              </a:spcBef>
              <a:spcAft>
                <a:spcPts val="0"/>
              </a:spcAft>
              <a:buClr>
                <a:schemeClr val="dk1"/>
              </a:buClr>
              <a:buSzPct val="100000"/>
            </a:pPr>
            <a:r>
              <a:rPr lang="en" sz="1100">
                <a:solidFill>
                  <a:schemeClr val="dk1"/>
                </a:solidFill>
              </a:rPr>
              <a:t>name of building doesn’t mean anything to me</a:t>
            </a:r>
          </a:p>
          <a:p>
            <a:pPr lvl="0" rtl="0">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 </a:t>
            </a:r>
          </a:p>
          <a:p>
            <a:pPr lvl="0">
              <a:lnSpc>
                <a:spcPct val="100000"/>
              </a:lnSpc>
              <a:spcBef>
                <a:spcPts val="0"/>
              </a:spcBef>
              <a:spcAft>
                <a:spcPts val="0"/>
              </a:spcAft>
              <a:buNone/>
            </a:pPr>
            <a:endParaRPr/>
          </a:p>
        </p:txBody>
      </p:sp>
      <p:sp>
        <p:nvSpPr>
          <p:cNvPr id="536" name="Shape 536"/>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98450" rtl="0">
              <a:lnSpc>
                <a:spcPct val="100000"/>
              </a:lnSpc>
              <a:spcBef>
                <a:spcPts val="0"/>
              </a:spcBef>
              <a:spcAft>
                <a:spcPts val="0"/>
              </a:spcAft>
              <a:buClr>
                <a:schemeClr val="dk1"/>
              </a:buClr>
              <a:buSzPct val="100000"/>
            </a:pPr>
            <a:r>
              <a:rPr lang="en" sz="1100">
                <a:solidFill>
                  <a:schemeClr val="dk1"/>
                </a:solidFill>
              </a:rPr>
              <a:t>General Enquiry phone number</a:t>
            </a:r>
          </a:p>
          <a:p>
            <a:pPr marL="914400" lvl="1" indent="-298450" rtl="0">
              <a:lnSpc>
                <a:spcPct val="100000"/>
              </a:lnSpc>
              <a:spcBef>
                <a:spcPts val="0"/>
              </a:spcBef>
              <a:spcAft>
                <a:spcPts val="0"/>
              </a:spcAft>
              <a:buClr>
                <a:schemeClr val="dk1"/>
              </a:buClr>
              <a:buSzPct val="100000"/>
            </a:pPr>
            <a:r>
              <a:rPr lang="en" sz="1100">
                <a:solidFill>
                  <a:schemeClr val="dk1"/>
                </a:solidFill>
              </a:rPr>
              <a:t>“old ladies way of LinkedIn”</a:t>
            </a:r>
          </a:p>
          <a:p>
            <a:pPr marL="457200" lvl="0" indent="-298450" rtl="0">
              <a:lnSpc>
                <a:spcPct val="100000"/>
              </a:lnSpc>
              <a:spcBef>
                <a:spcPts val="0"/>
              </a:spcBef>
              <a:spcAft>
                <a:spcPts val="0"/>
              </a:spcAft>
              <a:buClr>
                <a:schemeClr val="dk1"/>
              </a:buClr>
              <a:buSzPct val="100000"/>
            </a:pPr>
            <a:r>
              <a:rPr lang="en" sz="1100">
                <a:solidFill>
                  <a:schemeClr val="dk1"/>
                </a:solidFill>
              </a:rPr>
              <a:t>“What the hell is slack”</a:t>
            </a:r>
          </a:p>
          <a:p>
            <a:pPr marL="457200" lvl="0" indent="-298450" rtl="0">
              <a:lnSpc>
                <a:spcPct val="100000"/>
              </a:lnSpc>
              <a:spcBef>
                <a:spcPts val="0"/>
              </a:spcBef>
              <a:spcAft>
                <a:spcPts val="0"/>
              </a:spcAft>
              <a:buClr>
                <a:schemeClr val="dk1"/>
              </a:buClr>
              <a:buSzPct val="100000"/>
            </a:pPr>
            <a:r>
              <a:rPr lang="en" sz="1100">
                <a:solidFill>
                  <a:schemeClr val="dk1"/>
                </a:solidFill>
              </a:rPr>
              <a:t>“How did you come up with this list?”</a:t>
            </a:r>
          </a:p>
          <a:p>
            <a:pPr marL="457200" lvl="0" indent="-298450" rtl="0">
              <a:lnSpc>
                <a:spcPct val="100000"/>
              </a:lnSpc>
              <a:spcBef>
                <a:spcPts val="0"/>
              </a:spcBef>
              <a:spcAft>
                <a:spcPts val="0"/>
              </a:spcAft>
              <a:buClr>
                <a:schemeClr val="dk1"/>
              </a:buClr>
              <a:buSzPct val="100000"/>
            </a:pPr>
            <a:r>
              <a:rPr lang="en" sz="1100">
                <a:solidFill>
                  <a:schemeClr val="dk1"/>
                </a:solidFill>
              </a:rPr>
              <a:t>Miami FAQ</a:t>
            </a:r>
          </a:p>
          <a:p>
            <a:pPr marL="914400" lvl="1" indent="-298450" rtl="0">
              <a:lnSpc>
                <a:spcPct val="100000"/>
              </a:lnSpc>
              <a:spcBef>
                <a:spcPts val="0"/>
              </a:spcBef>
              <a:spcAft>
                <a:spcPts val="0"/>
              </a:spcAft>
              <a:buClr>
                <a:schemeClr val="dk1"/>
              </a:buClr>
              <a:buSzPct val="100000"/>
            </a:pPr>
            <a:r>
              <a:rPr lang="en" sz="1100">
                <a:solidFill>
                  <a:schemeClr val="dk1"/>
                </a:solidFill>
              </a:rPr>
              <a:t>“city or uni?”</a:t>
            </a:r>
          </a:p>
          <a:p>
            <a:pPr marL="914400" lvl="1" indent="-298450" rtl="0">
              <a:lnSpc>
                <a:spcPct val="100000"/>
              </a:lnSpc>
              <a:spcBef>
                <a:spcPts val="0"/>
              </a:spcBef>
              <a:spcAft>
                <a:spcPts val="0"/>
              </a:spcAft>
              <a:buClr>
                <a:schemeClr val="dk1"/>
              </a:buClr>
              <a:buSzPct val="100000"/>
            </a:pPr>
            <a:r>
              <a:rPr lang="en" sz="1100">
                <a:solidFill>
                  <a:schemeClr val="dk1"/>
                </a:solidFill>
              </a:rPr>
              <a:t>“insufficient information”</a:t>
            </a:r>
          </a:p>
          <a:p>
            <a:pPr marL="457200" lvl="0" indent="-298450" rtl="0">
              <a:lnSpc>
                <a:spcPct val="100000"/>
              </a:lnSpc>
              <a:spcBef>
                <a:spcPts val="0"/>
              </a:spcBef>
              <a:spcAft>
                <a:spcPts val="0"/>
              </a:spcAft>
              <a:buClr>
                <a:schemeClr val="dk1"/>
              </a:buClr>
              <a:buSzPct val="100000"/>
            </a:pPr>
            <a:r>
              <a:rPr lang="en" sz="1100">
                <a:solidFill>
                  <a:schemeClr val="dk1"/>
                </a:solidFill>
              </a:rPr>
              <a:t>“donors go with that financial deal”</a:t>
            </a:r>
          </a:p>
          <a:p>
            <a:pPr marL="457200" lvl="0" indent="-298450" rtl="0">
              <a:lnSpc>
                <a:spcPct val="100000"/>
              </a:lnSpc>
              <a:spcBef>
                <a:spcPts val="0"/>
              </a:spcBef>
              <a:spcAft>
                <a:spcPts val="0"/>
              </a:spcAft>
              <a:buClr>
                <a:schemeClr val="dk1"/>
              </a:buClr>
              <a:buSzPct val="100000"/>
            </a:pPr>
            <a:r>
              <a:rPr lang="en" sz="1100">
                <a:solidFill>
                  <a:schemeClr val="dk1"/>
                </a:solidFill>
              </a:rPr>
              <a:t>Hierarchy:</a:t>
            </a:r>
          </a:p>
          <a:p>
            <a:pPr marL="914400" lvl="1" indent="-298450" rtl="0">
              <a:lnSpc>
                <a:spcPct val="100000"/>
              </a:lnSpc>
              <a:spcBef>
                <a:spcPts val="0"/>
              </a:spcBef>
              <a:spcAft>
                <a:spcPts val="0"/>
              </a:spcAft>
              <a:buClr>
                <a:schemeClr val="dk1"/>
              </a:buClr>
              <a:buSzPct val="100000"/>
            </a:pPr>
            <a:r>
              <a:rPr lang="en" sz="1100">
                <a:solidFill>
                  <a:schemeClr val="dk1"/>
                </a:solidFill>
              </a:rPr>
              <a:t>Critical</a:t>
            </a:r>
          </a:p>
          <a:p>
            <a:pPr marL="1371600" lvl="2" indent="-298450" rtl="0">
              <a:lnSpc>
                <a:spcPct val="100000"/>
              </a:lnSpc>
              <a:spcBef>
                <a:spcPts val="0"/>
              </a:spcBef>
              <a:spcAft>
                <a:spcPts val="0"/>
              </a:spcAft>
              <a:buClr>
                <a:schemeClr val="dk1"/>
              </a:buClr>
              <a:buSzPct val="100000"/>
            </a:pPr>
            <a:r>
              <a:rPr lang="en" sz="1100">
                <a:solidFill>
                  <a:schemeClr val="dk1"/>
                </a:solidFill>
              </a:rPr>
              <a:t>college finances</a:t>
            </a:r>
          </a:p>
          <a:p>
            <a:pPr marL="1371600" lvl="2" indent="-298450" rtl="0">
              <a:lnSpc>
                <a:spcPct val="100000"/>
              </a:lnSpc>
              <a:spcBef>
                <a:spcPts val="0"/>
              </a:spcBef>
              <a:spcAft>
                <a:spcPts val="0"/>
              </a:spcAft>
              <a:buClr>
                <a:schemeClr val="dk1"/>
              </a:buClr>
              <a:buSzPct val="100000"/>
            </a:pPr>
            <a:r>
              <a:rPr lang="en" sz="1100">
                <a:solidFill>
                  <a:schemeClr val="dk1"/>
                </a:solidFill>
              </a:rPr>
              <a:t>grad school</a:t>
            </a:r>
          </a:p>
          <a:p>
            <a:pPr marL="1371600" lvl="2" indent="-298450" rtl="0">
              <a:lnSpc>
                <a:spcPct val="100000"/>
              </a:lnSpc>
              <a:spcBef>
                <a:spcPts val="0"/>
              </a:spcBef>
              <a:spcAft>
                <a:spcPts val="0"/>
              </a:spcAft>
              <a:buClr>
                <a:schemeClr val="dk1"/>
              </a:buClr>
              <a:buSzPct val="100000"/>
            </a:pPr>
            <a:r>
              <a:rPr lang="en" sz="1100">
                <a:solidFill>
                  <a:schemeClr val="dk1"/>
                </a:solidFill>
              </a:rPr>
              <a:t>college application</a:t>
            </a:r>
          </a:p>
          <a:p>
            <a:pPr marL="914400" lvl="1" indent="-298450" rtl="0">
              <a:lnSpc>
                <a:spcPct val="100000"/>
              </a:lnSpc>
              <a:spcBef>
                <a:spcPts val="0"/>
              </a:spcBef>
              <a:spcAft>
                <a:spcPts val="0"/>
              </a:spcAft>
              <a:buClr>
                <a:schemeClr val="dk1"/>
              </a:buClr>
              <a:buSzPct val="100000"/>
            </a:pPr>
            <a:r>
              <a:rPr lang="en" sz="1100">
                <a:solidFill>
                  <a:schemeClr val="dk1"/>
                </a:solidFill>
              </a:rPr>
              <a:t>Important</a:t>
            </a:r>
          </a:p>
          <a:p>
            <a:pPr marL="1371600" lvl="2" indent="-298450" rtl="0">
              <a:lnSpc>
                <a:spcPct val="100000"/>
              </a:lnSpc>
              <a:spcBef>
                <a:spcPts val="0"/>
              </a:spcBef>
              <a:spcAft>
                <a:spcPts val="0"/>
              </a:spcAft>
              <a:buClr>
                <a:schemeClr val="dk1"/>
              </a:buClr>
              <a:buSzPct val="100000"/>
            </a:pPr>
            <a:r>
              <a:rPr lang="en" sz="1100">
                <a:solidFill>
                  <a:schemeClr val="dk1"/>
                </a:solidFill>
              </a:rPr>
              <a:t>internships and jobs</a:t>
            </a:r>
          </a:p>
          <a:p>
            <a:pPr marL="1371600" lvl="2" indent="-298450" rtl="0">
              <a:lnSpc>
                <a:spcPct val="100000"/>
              </a:lnSpc>
              <a:spcBef>
                <a:spcPts val="0"/>
              </a:spcBef>
              <a:spcAft>
                <a:spcPts val="0"/>
              </a:spcAft>
              <a:buClr>
                <a:schemeClr val="dk1"/>
              </a:buClr>
              <a:buSzPct val="100000"/>
            </a:pPr>
            <a:r>
              <a:rPr lang="en" sz="1100">
                <a:solidFill>
                  <a:schemeClr val="dk1"/>
                </a:solidFill>
              </a:rPr>
              <a:t>international students</a:t>
            </a:r>
          </a:p>
          <a:p>
            <a:pPr marL="1371600" lvl="2" indent="-298450" rtl="0">
              <a:lnSpc>
                <a:spcPct val="100000"/>
              </a:lnSpc>
              <a:spcBef>
                <a:spcPts val="0"/>
              </a:spcBef>
              <a:spcAft>
                <a:spcPts val="0"/>
              </a:spcAft>
              <a:buClr>
                <a:schemeClr val="dk1"/>
              </a:buClr>
              <a:buSzPct val="100000"/>
            </a:pPr>
            <a:r>
              <a:rPr lang="en" sz="1100">
                <a:solidFill>
                  <a:schemeClr val="dk1"/>
                </a:solidFill>
              </a:rPr>
              <a:t>faculty and alumni</a:t>
            </a:r>
          </a:p>
          <a:p>
            <a:pPr marL="1371600" lvl="2" indent="-298450" rtl="0">
              <a:lnSpc>
                <a:spcPct val="100000"/>
              </a:lnSpc>
              <a:spcBef>
                <a:spcPts val="0"/>
              </a:spcBef>
              <a:spcAft>
                <a:spcPts val="0"/>
              </a:spcAft>
              <a:buClr>
                <a:schemeClr val="dk1"/>
              </a:buClr>
              <a:buSzPct val="100000"/>
            </a:pPr>
            <a:r>
              <a:rPr lang="en" sz="1100">
                <a:solidFill>
                  <a:schemeClr val="dk1"/>
                </a:solidFill>
              </a:rPr>
              <a:t>communication options</a:t>
            </a:r>
          </a:p>
          <a:p>
            <a:pPr marL="914400" lvl="1" indent="-298450" rtl="0">
              <a:lnSpc>
                <a:spcPct val="100000"/>
              </a:lnSpc>
              <a:spcBef>
                <a:spcPts val="0"/>
              </a:spcBef>
              <a:spcAft>
                <a:spcPts val="0"/>
              </a:spcAft>
              <a:buClr>
                <a:schemeClr val="dk1"/>
              </a:buClr>
              <a:buSzPct val="100000"/>
            </a:pPr>
            <a:r>
              <a:rPr lang="en" sz="1100">
                <a:solidFill>
                  <a:schemeClr val="dk1"/>
                </a:solidFill>
              </a:rPr>
              <a:t>Unimportant</a:t>
            </a:r>
          </a:p>
          <a:p>
            <a:pPr marL="1371600" lvl="2" indent="-298450" rtl="0">
              <a:lnSpc>
                <a:spcPct val="100000"/>
              </a:lnSpc>
              <a:spcBef>
                <a:spcPts val="0"/>
              </a:spcBef>
              <a:spcAft>
                <a:spcPts val="0"/>
              </a:spcAft>
              <a:buClr>
                <a:schemeClr val="dk1"/>
              </a:buClr>
              <a:buSzPct val="100000"/>
            </a:pPr>
            <a:r>
              <a:rPr lang="en" sz="1100">
                <a:solidFill>
                  <a:schemeClr val="dk1"/>
                </a:solidFill>
              </a:rPr>
              <a:t>programming/ computer terms I don’t know</a:t>
            </a:r>
          </a:p>
          <a:p>
            <a:pPr marL="1371600" lvl="2" indent="-298450">
              <a:lnSpc>
                <a:spcPct val="100000"/>
              </a:lnSpc>
              <a:spcBef>
                <a:spcPts val="0"/>
              </a:spcBef>
              <a:spcAft>
                <a:spcPts val="0"/>
              </a:spcAft>
              <a:buClr>
                <a:schemeClr val="dk1"/>
              </a:buClr>
              <a:buSzPct val="100000"/>
            </a:pPr>
            <a:r>
              <a:rPr lang="en" sz="1100">
                <a:solidFill>
                  <a:schemeClr val="dk1"/>
                </a:solidFill>
              </a:rPr>
              <a:t>games</a:t>
            </a: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Shape 54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lang="en" sz="2550" dirty="0"/>
          </a:p>
        </p:txBody>
      </p:sp>
      <p:sp>
        <p:nvSpPr>
          <p:cNvPr id="542" name="Shape 542"/>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Male over 40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12 minutes</a:t>
            </a:r>
          </a:p>
          <a:p>
            <a:pPr marL="457200" lvl="0" indent="-298450" rtl="0">
              <a:lnSpc>
                <a:spcPct val="100000"/>
              </a:lnSpc>
              <a:spcBef>
                <a:spcPts val="0"/>
              </a:spcBef>
              <a:spcAft>
                <a:spcPts val="0"/>
              </a:spcAft>
              <a:buClr>
                <a:schemeClr val="dk1"/>
              </a:buClr>
              <a:buSzPct val="100000"/>
            </a:pPr>
            <a:r>
              <a:rPr lang="en" sz="1100">
                <a:solidFill>
                  <a:schemeClr val="dk1"/>
                </a:solidFill>
              </a:rPr>
              <a:t>“I think this sucks”</a:t>
            </a:r>
          </a:p>
          <a:p>
            <a:pPr marL="457200" lvl="0" indent="-298450" rtl="0">
              <a:lnSpc>
                <a:spcPct val="100000"/>
              </a:lnSpc>
              <a:spcBef>
                <a:spcPts val="0"/>
              </a:spcBef>
              <a:spcAft>
                <a:spcPts val="0"/>
              </a:spcAft>
              <a:buClr>
                <a:schemeClr val="dk1"/>
              </a:buClr>
              <a:buSzPct val="100000"/>
            </a:pPr>
            <a:r>
              <a:rPr lang="en" sz="1100">
                <a:solidFill>
                  <a:schemeClr val="dk1"/>
                </a:solidFill>
              </a:rPr>
              <a:t>First look impressions</a:t>
            </a:r>
          </a:p>
          <a:p>
            <a:pPr marL="914400" lvl="1" indent="-298450" rtl="0">
              <a:lnSpc>
                <a:spcPct val="100000"/>
              </a:lnSpc>
              <a:spcBef>
                <a:spcPts val="0"/>
              </a:spcBef>
              <a:spcAft>
                <a:spcPts val="0"/>
              </a:spcAft>
              <a:buClr>
                <a:schemeClr val="dk1"/>
              </a:buClr>
              <a:buSzPct val="100000"/>
            </a:pPr>
            <a:r>
              <a:rPr lang="en" sz="1100">
                <a:solidFill>
                  <a:schemeClr val="dk1"/>
                </a:solidFill>
              </a:rPr>
              <a:t>school, design</a:t>
            </a:r>
          </a:p>
          <a:p>
            <a:pPr marL="457200" lvl="0" indent="-298450" rtl="0">
              <a:lnSpc>
                <a:spcPct val="100000"/>
              </a:lnSpc>
              <a:spcBef>
                <a:spcPts val="0"/>
              </a:spcBef>
              <a:spcAft>
                <a:spcPts val="0"/>
              </a:spcAft>
              <a:buClr>
                <a:schemeClr val="dk1"/>
              </a:buClr>
              <a:buSzPct val="100000"/>
            </a:pPr>
            <a:r>
              <a:rPr lang="en" sz="1100">
                <a:solidFill>
                  <a:schemeClr val="dk1"/>
                </a:solidFill>
              </a:rPr>
              <a:t>General information</a:t>
            </a:r>
          </a:p>
          <a:p>
            <a:pPr marL="914400" lvl="1" indent="-298450" rtl="0">
              <a:lnSpc>
                <a:spcPct val="100000"/>
              </a:lnSpc>
              <a:spcBef>
                <a:spcPts val="0"/>
              </a:spcBef>
              <a:spcAft>
                <a:spcPts val="0"/>
              </a:spcAft>
              <a:buClr>
                <a:schemeClr val="dk1"/>
              </a:buClr>
              <a:buSzPct val="100000"/>
            </a:pPr>
            <a:r>
              <a:rPr lang="en" sz="1100">
                <a:solidFill>
                  <a:schemeClr val="dk1"/>
                </a:solidFill>
              </a:rPr>
              <a:t>how to get things done</a:t>
            </a:r>
          </a:p>
          <a:p>
            <a:pPr marL="457200" lvl="0" indent="-298450" rtl="0">
              <a:lnSpc>
                <a:spcPct val="100000"/>
              </a:lnSpc>
              <a:spcBef>
                <a:spcPts val="0"/>
              </a:spcBef>
              <a:spcAft>
                <a:spcPts val="0"/>
              </a:spcAft>
              <a:buClr>
                <a:schemeClr val="dk1"/>
              </a:buClr>
              <a:buSzPct val="100000"/>
            </a:pPr>
            <a:r>
              <a:rPr lang="en" sz="1100">
                <a:solidFill>
                  <a:schemeClr val="dk1"/>
                </a:solidFill>
              </a:rPr>
              <a:t>This all depends on the context of ordering</a:t>
            </a:r>
          </a:p>
          <a:p>
            <a:pPr marL="914400" lvl="1" indent="-298450" rtl="0">
              <a:lnSpc>
                <a:spcPct val="100000"/>
              </a:lnSpc>
              <a:spcBef>
                <a:spcPts val="0"/>
              </a:spcBef>
              <a:spcAft>
                <a:spcPts val="0"/>
              </a:spcAft>
              <a:buClr>
                <a:schemeClr val="dk1"/>
              </a:buClr>
              <a:buSzPct val="100000"/>
            </a:pPr>
            <a:r>
              <a:rPr lang="en" sz="1100">
                <a:solidFill>
                  <a:schemeClr val="dk1"/>
                </a:solidFill>
              </a:rPr>
              <a:t>“I’m coming at this from an advertising educational standpoint based kind of perspective”</a:t>
            </a:r>
          </a:p>
          <a:p>
            <a:pPr marL="457200" lvl="0" indent="-298450" rtl="0">
              <a:lnSpc>
                <a:spcPct val="100000"/>
              </a:lnSpc>
              <a:spcBef>
                <a:spcPts val="0"/>
              </a:spcBef>
              <a:spcAft>
                <a:spcPts val="0"/>
              </a:spcAft>
              <a:buClr>
                <a:schemeClr val="dk1"/>
              </a:buClr>
              <a:buSzPct val="100000"/>
            </a:pPr>
            <a:r>
              <a:rPr lang="en" sz="1100">
                <a:solidFill>
                  <a:schemeClr val="dk1"/>
                </a:solidFill>
              </a:rPr>
              <a:t>MFA</a:t>
            </a:r>
          </a:p>
          <a:p>
            <a:pPr marL="914400" lvl="1" indent="-298450" rtl="0">
              <a:lnSpc>
                <a:spcPct val="100000"/>
              </a:lnSpc>
              <a:spcBef>
                <a:spcPts val="0"/>
              </a:spcBef>
              <a:spcAft>
                <a:spcPts val="0"/>
              </a:spcAft>
              <a:buClr>
                <a:schemeClr val="dk1"/>
              </a:buClr>
              <a:buSzPct val="100000"/>
            </a:pPr>
            <a:r>
              <a:rPr lang="en" sz="1100">
                <a:solidFill>
                  <a:schemeClr val="dk1"/>
                </a:solidFill>
              </a:rPr>
              <a:t>means media fine arts</a:t>
            </a:r>
          </a:p>
          <a:p>
            <a:pPr marL="457200" lvl="0" indent="-298450" rtl="0">
              <a:lnSpc>
                <a:spcPct val="100000"/>
              </a:lnSpc>
              <a:spcBef>
                <a:spcPts val="0"/>
              </a:spcBef>
              <a:spcAft>
                <a:spcPts val="0"/>
              </a:spcAft>
              <a:buClr>
                <a:schemeClr val="dk1"/>
              </a:buClr>
              <a:buSzPct val="100000"/>
            </a:pPr>
            <a:r>
              <a:rPr lang="en" sz="1100">
                <a:solidFill>
                  <a:schemeClr val="dk1"/>
                </a:solidFill>
              </a:rPr>
              <a:t>Wolfson</a:t>
            </a:r>
          </a:p>
          <a:p>
            <a:pPr marL="914400" lvl="1" indent="-298450" rtl="0">
              <a:lnSpc>
                <a:spcPct val="100000"/>
              </a:lnSpc>
              <a:spcBef>
                <a:spcPts val="0"/>
              </a:spcBef>
              <a:spcAft>
                <a:spcPts val="0"/>
              </a:spcAft>
              <a:buClr>
                <a:schemeClr val="dk1"/>
              </a:buClr>
              <a:buSzPct val="100000"/>
            </a:pPr>
            <a:r>
              <a:rPr lang="en" sz="1100">
                <a:solidFill>
                  <a:schemeClr val="dk1"/>
                </a:solidFill>
              </a:rPr>
              <a:t>“probably where you do all of this stuff”</a:t>
            </a:r>
          </a:p>
          <a:p>
            <a:pPr marL="457200" lvl="0" indent="-298450" rtl="0">
              <a:lnSpc>
                <a:spcPct val="100000"/>
              </a:lnSpc>
              <a:spcBef>
                <a:spcPts val="0"/>
              </a:spcBef>
              <a:spcAft>
                <a:spcPts val="0"/>
              </a:spcAft>
              <a:buClr>
                <a:schemeClr val="dk1"/>
              </a:buClr>
              <a:buSzPct val="100000"/>
            </a:pPr>
            <a:r>
              <a:rPr lang="en" sz="1100">
                <a:solidFill>
                  <a:schemeClr val="dk1"/>
                </a:solidFill>
              </a:rPr>
              <a:t>“no idea why you have cheese in here”</a:t>
            </a:r>
          </a:p>
          <a:p>
            <a:pPr marL="457200" lvl="0" indent="-298450" rtl="0">
              <a:lnSpc>
                <a:spcPct val="100000"/>
              </a:lnSpc>
              <a:spcBef>
                <a:spcPts val="0"/>
              </a:spcBef>
              <a:spcAft>
                <a:spcPts val="0"/>
              </a:spcAft>
              <a:buClr>
                <a:schemeClr val="dk1"/>
              </a:buClr>
              <a:buSzPct val="100000"/>
            </a:pPr>
            <a:r>
              <a:rPr lang="en" sz="1100">
                <a:solidFill>
                  <a:schemeClr val="dk1"/>
                </a:solidFill>
              </a:rPr>
              <a:t>slack</a:t>
            </a:r>
          </a:p>
          <a:p>
            <a:pPr marL="914400" lvl="1" indent="-298450" rtl="0">
              <a:lnSpc>
                <a:spcPct val="100000"/>
              </a:lnSpc>
              <a:spcBef>
                <a:spcPts val="0"/>
              </a:spcBef>
              <a:spcAft>
                <a:spcPts val="0"/>
              </a:spcAft>
              <a:buClr>
                <a:schemeClr val="dk1"/>
              </a:buClr>
              <a:buSzPct val="100000"/>
            </a:pPr>
            <a:r>
              <a:rPr lang="en" sz="1100">
                <a:solidFill>
                  <a:schemeClr val="dk1"/>
                </a:solidFill>
              </a:rPr>
              <a:t>“you have to relax in school. Things get too tight, people need to take time off”</a:t>
            </a:r>
          </a:p>
          <a:p>
            <a:pPr marL="914400" lvl="1" indent="-298450" rtl="0">
              <a:lnSpc>
                <a:spcPct val="100000"/>
              </a:lnSpc>
              <a:spcBef>
                <a:spcPts val="0"/>
              </a:spcBef>
              <a:spcAft>
                <a:spcPts val="0"/>
              </a:spcAft>
              <a:buClr>
                <a:schemeClr val="dk1"/>
              </a:buClr>
              <a:buSzPct val="100000"/>
            </a:pPr>
            <a:r>
              <a:rPr lang="en" sz="1100">
                <a:solidFill>
                  <a:schemeClr val="dk1"/>
                </a:solidFill>
              </a:rPr>
              <a:t>“It doesn’t fit well here though”</a:t>
            </a:r>
          </a:p>
          <a:p>
            <a:pPr marL="457200" lvl="0" indent="-298450" rtl="0">
              <a:lnSpc>
                <a:spcPct val="100000"/>
              </a:lnSpc>
              <a:spcBef>
                <a:spcPts val="0"/>
              </a:spcBef>
              <a:spcAft>
                <a:spcPts val="0"/>
              </a:spcAft>
              <a:buClr>
                <a:schemeClr val="dk1"/>
              </a:buClr>
              <a:buSzPct val="100000"/>
            </a:pPr>
            <a:r>
              <a:rPr lang="en" sz="1100">
                <a:solidFill>
                  <a:schemeClr val="dk1"/>
                </a:solidFill>
              </a:rPr>
              <a:t>UX/UI</a:t>
            </a:r>
          </a:p>
          <a:p>
            <a:pPr marL="914400" lvl="1" indent="-298450" rtl="0">
              <a:lnSpc>
                <a:spcPct val="100000"/>
              </a:lnSpc>
              <a:spcBef>
                <a:spcPts val="0"/>
              </a:spcBef>
              <a:spcAft>
                <a:spcPts val="0"/>
              </a:spcAft>
              <a:buClr>
                <a:schemeClr val="dk1"/>
              </a:buClr>
              <a:buSzPct val="100000"/>
            </a:pPr>
            <a:r>
              <a:rPr lang="en" sz="1100">
                <a:solidFill>
                  <a:schemeClr val="dk1"/>
                </a:solidFill>
              </a:rPr>
              <a:t>“That’s an advanced platform.”</a:t>
            </a:r>
          </a:p>
          <a:p>
            <a:pPr lvl="0" rtl="0">
              <a:lnSpc>
                <a:spcPct val="100000"/>
              </a:lnSpc>
              <a:spcBef>
                <a:spcPts val="0"/>
              </a:spcBef>
              <a:spcAft>
                <a:spcPts val="0"/>
              </a:spcAft>
              <a:buNone/>
            </a:pPr>
            <a:endParaRPr sz="1100" b="1">
              <a:solidFill>
                <a:schemeClr val="dk1"/>
              </a:solidFill>
            </a:endParaRPr>
          </a:p>
        </p:txBody>
      </p:sp>
      <p:sp>
        <p:nvSpPr>
          <p:cNvPr id="543" name="Shape 543"/>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914400" lvl="1" indent="-298450" rtl="0">
              <a:lnSpc>
                <a:spcPct val="100000"/>
              </a:lnSpc>
              <a:spcBef>
                <a:spcPts val="0"/>
              </a:spcBef>
              <a:spcAft>
                <a:spcPts val="0"/>
              </a:spcAft>
              <a:buClr>
                <a:schemeClr val="dk1"/>
              </a:buClr>
              <a:buSzPct val="100000"/>
            </a:pPr>
            <a:r>
              <a:rPr lang="en" sz="1100">
                <a:solidFill>
                  <a:schemeClr val="dk1"/>
                </a:solidFill>
              </a:rPr>
              <a:t>What makes you say that? “I learned it from you”</a:t>
            </a:r>
          </a:p>
          <a:p>
            <a:pPr marL="457200" lvl="0" indent="-298450" rtl="0">
              <a:lnSpc>
                <a:spcPct val="100000"/>
              </a:lnSpc>
              <a:spcBef>
                <a:spcPts val="0"/>
              </a:spcBef>
              <a:spcAft>
                <a:spcPts val="0"/>
              </a:spcAft>
              <a:buClr>
                <a:schemeClr val="dk1"/>
              </a:buClr>
              <a:buSzPct val="100000"/>
            </a:pPr>
            <a:r>
              <a:rPr lang="en" sz="1100">
                <a:solidFill>
                  <a:schemeClr val="dk1"/>
                </a:solidFill>
              </a:rPr>
              <a:t>No idea what github is</a:t>
            </a:r>
          </a:p>
          <a:p>
            <a:pPr marL="457200" lvl="0" indent="-298450" rtl="0">
              <a:lnSpc>
                <a:spcPct val="100000"/>
              </a:lnSpc>
              <a:spcBef>
                <a:spcPts val="0"/>
              </a:spcBef>
              <a:spcAft>
                <a:spcPts val="0"/>
              </a:spcAft>
              <a:buClr>
                <a:schemeClr val="dk1"/>
              </a:buClr>
              <a:buSzPct val="100000"/>
            </a:pPr>
            <a:r>
              <a:rPr lang="en" sz="1100">
                <a:solidFill>
                  <a:schemeClr val="dk1"/>
                </a:solidFill>
              </a:rPr>
              <a:t>english test</a:t>
            </a:r>
          </a:p>
          <a:p>
            <a:pPr marL="914400" lvl="1" indent="-298450" rtl="0">
              <a:lnSpc>
                <a:spcPct val="100000"/>
              </a:lnSpc>
              <a:spcBef>
                <a:spcPts val="0"/>
              </a:spcBef>
              <a:spcAft>
                <a:spcPts val="0"/>
              </a:spcAft>
              <a:buClr>
                <a:schemeClr val="dk1"/>
              </a:buClr>
              <a:buSzPct val="100000"/>
            </a:pPr>
            <a:r>
              <a:rPr lang="en" sz="1100">
                <a:solidFill>
                  <a:schemeClr val="dk1"/>
                </a:solidFill>
              </a:rPr>
              <a:t>“that’s gotta be a requirement for going to the school”</a:t>
            </a:r>
          </a:p>
          <a:p>
            <a:pPr marL="457200" lvl="0" indent="-298450" rtl="0">
              <a:lnSpc>
                <a:spcPct val="100000"/>
              </a:lnSpc>
              <a:spcBef>
                <a:spcPts val="0"/>
              </a:spcBef>
              <a:spcAft>
                <a:spcPts val="0"/>
              </a:spcAft>
              <a:buClr>
                <a:schemeClr val="dk1"/>
              </a:buClr>
              <a:buSzPct val="100000"/>
            </a:pPr>
            <a:r>
              <a:rPr lang="en" sz="1100">
                <a:solidFill>
                  <a:schemeClr val="dk1"/>
                </a:solidFill>
              </a:rPr>
              <a:t>data viz</a:t>
            </a:r>
          </a:p>
          <a:p>
            <a:pPr marL="914400" lvl="1" indent="-298450" rtl="0">
              <a:lnSpc>
                <a:spcPct val="100000"/>
              </a:lnSpc>
              <a:spcBef>
                <a:spcPts val="0"/>
              </a:spcBef>
              <a:spcAft>
                <a:spcPts val="0"/>
              </a:spcAft>
              <a:buClr>
                <a:schemeClr val="dk1"/>
              </a:buClr>
              <a:buSzPct val="100000"/>
            </a:pPr>
            <a:r>
              <a:rPr lang="en" sz="1100">
                <a:solidFill>
                  <a:schemeClr val="dk1"/>
                </a:solidFill>
              </a:rPr>
              <a:t>“fine arts, not a technology”</a:t>
            </a:r>
          </a:p>
          <a:p>
            <a:pPr marL="914400" lvl="1" indent="-298450" rtl="0">
              <a:lnSpc>
                <a:spcPct val="100000"/>
              </a:lnSpc>
              <a:spcBef>
                <a:spcPts val="0"/>
              </a:spcBef>
              <a:spcAft>
                <a:spcPts val="0"/>
              </a:spcAft>
              <a:buClr>
                <a:schemeClr val="dk1"/>
              </a:buClr>
              <a:buSzPct val="100000"/>
            </a:pPr>
            <a:r>
              <a:rPr lang="en" sz="1100">
                <a:solidFill>
                  <a:schemeClr val="dk1"/>
                </a:solidFill>
              </a:rPr>
              <a:t>“for those not technical”</a:t>
            </a:r>
          </a:p>
          <a:p>
            <a:pPr marL="457200" lvl="0" indent="-298450" rtl="0">
              <a:lnSpc>
                <a:spcPct val="100000"/>
              </a:lnSpc>
              <a:spcBef>
                <a:spcPts val="0"/>
              </a:spcBef>
              <a:spcAft>
                <a:spcPts val="0"/>
              </a:spcAft>
              <a:buClr>
                <a:schemeClr val="dk1"/>
              </a:buClr>
              <a:buSzPct val="100000"/>
            </a:pPr>
            <a:r>
              <a:rPr lang="en" sz="1100">
                <a:solidFill>
                  <a:schemeClr val="dk1"/>
                </a:solidFill>
              </a:rPr>
              <a:t>hierarchy</a:t>
            </a:r>
          </a:p>
          <a:p>
            <a:pPr marL="914400" lvl="1" indent="-298450" rtl="0">
              <a:lnSpc>
                <a:spcPct val="100000"/>
              </a:lnSpc>
              <a:spcBef>
                <a:spcPts val="0"/>
              </a:spcBef>
              <a:spcAft>
                <a:spcPts val="0"/>
              </a:spcAft>
              <a:buClr>
                <a:schemeClr val="dk1"/>
              </a:buClr>
              <a:buSzPct val="100000"/>
            </a:pPr>
            <a:r>
              <a:rPr lang="en" sz="1100">
                <a:solidFill>
                  <a:schemeClr val="dk1"/>
                </a:solidFill>
              </a:rPr>
              <a:t>critical:</a:t>
            </a:r>
          </a:p>
          <a:p>
            <a:pPr marL="1371600" lvl="2" indent="-298450" rtl="0">
              <a:lnSpc>
                <a:spcPct val="100000"/>
              </a:lnSpc>
              <a:spcBef>
                <a:spcPts val="0"/>
              </a:spcBef>
              <a:spcAft>
                <a:spcPts val="0"/>
              </a:spcAft>
              <a:buClr>
                <a:schemeClr val="dk1"/>
              </a:buClr>
              <a:buSzPct val="100000"/>
            </a:pPr>
            <a:r>
              <a:rPr lang="en" sz="1100">
                <a:solidFill>
                  <a:schemeClr val="dk1"/>
                </a:solidFill>
              </a:rPr>
              <a:t>MFA subspecialty</a:t>
            </a:r>
          </a:p>
          <a:p>
            <a:pPr marL="1371600" lvl="2" indent="-298450" rtl="0">
              <a:lnSpc>
                <a:spcPct val="100000"/>
              </a:lnSpc>
              <a:spcBef>
                <a:spcPts val="0"/>
              </a:spcBef>
              <a:spcAft>
                <a:spcPts val="0"/>
              </a:spcAft>
              <a:buClr>
                <a:schemeClr val="dk1"/>
              </a:buClr>
              <a:buSzPct val="100000"/>
            </a:pPr>
            <a:r>
              <a:rPr lang="en" sz="1100">
                <a:solidFill>
                  <a:schemeClr val="dk1"/>
                </a:solidFill>
              </a:rPr>
              <a:t>Contacts for future employment</a:t>
            </a:r>
          </a:p>
          <a:p>
            <a:pPr marL="914400" lvl="1" indent="-298450" rtl="0">
              <a:lnSpc>
                <a:spcPct val="100000"/>
              </a:lnSpc>
              <a:spcBef>
                <a:spcPts val="0"/>
              </a:spcBef>
              <a:spcAft>
                <a:spcPts val="0"/>
              </a:spcAft>
              <a:buClr>
                <a:schemeClr val="dk1"/>
              </a:buClr>
              <a:buSzPct val="100000"/>
            </a:pPr>
            <a:r>
              <a:rPr lang="en" sz="1100">
                <a:solidFill>
                  <a:schemeClr val="dk1"/>
                </a:solidFill>
              </a:rPr>
              <a:t>important</a:t>
            </a:r>
          </a:p>
          <a:p>
            <a:pPr marL="1371600" lvl="2" indent="-298450" rtl="0">
              <a:lnSpc>
                <a:spcPct val="100000"/>
              </a:lnSpc>
              <a:spcBef>
                <a:spcPts val="0"/>
              </a:spcBef>
              <a:spcAft>
                <a:spcPts val="0"/>
              </a:spcAft>
              <a:buClr>
                <a:schemeClr val="dk1"/>
              </a:buClr>
              <a:buSzPct val="100000"/>
            </a:pPr>
            <a:r>
              <a:rPr lang="en" sz="1100">
                <a:solidFill>
                  <a:schemeClr val="dk1"/>
                </a:solidFill>
              </a:rPr>
              <a:t>Technology</a:t>
            </a:r>
          </a:p>
          <a:p>
            <a:pPr marL="1371600" lvl="2" indent="-298450" rtl="0">
              <a:lnSpc>
                <a:spcPct val="100000"/>
              </a:lnSpc>
              <a:spcBef>
                <a:spcPts val="0"/>
              </a:spcBef>
              <a:spcAft>
                <a:spcPts val="0"/>
              </a:spcAft>
              <a:buClr>
                <a:schemeClr val="dk1"/>
              </a:buClr>
              <a:buSzPct val="100000"/>
            </a:pPr>
            <a:r>
              <a:rPr lang="en" sz="1100">
                <a:solidFill>
                  <a:schemeClr val="dk1"/>
                </a:solidFill>
              </a:rPr>
              <a:t>End of product of programming</a:t>
            </a:r>
          </a:p>
          <a:p>
            <a:pPr marL="1371600" lvl="2" indent="-298450" rtl="0">
              <a:lnSpc>
                <a:spcPct val="100000"/>
              </a:lnSpc>
              <a:spcBef>
                <a:spcPts val="0"/>
              </a:spcBef>
              <a:spcAft>
                <a:spcPts val="0"/>
              </a:spcAft>
              <a:buClr>
                <a:schemeClr val="dk1"/>
              </a:buClr>
              <a:buSzPct val="100000"/>
            </a:pPr>
            <a:r>
              <a:rPr lang="en" sz="1100">
                <a:solidFill>
                  <a:schemeClr val="dk1"/>
                </a:solidFill>
              </a:rPr>
              <a:t>General University Information</a:t>
            </a:r>
          </a:p>
          <a:p>
            <a:pPr marL="914400" lvl="1" indent="-298450" rtl="0">
              <a:lnSpc>
                <a:spcPct val="100000"/>
              </a:lnSpc>
              <a:spcBef>
                <a:spcPts val="0"/>
              </a:spcBef>
              <a:spcAft>
                <a:spcPts val="0"/>
              </a:spcAft>
              <a:buClr>
                <a:schemeClr val="dk1"/>
              </a:buClr>
              <a:buSzPct val="100000"/>
            </a:pPr>
            <a:r>
              <a:rPr lang="en" sz="1100">
                <a:solidFill>
                  <a:schemeClr val="dk1"/>
                </a:solidFill>
              </a:rPr>
              <a:t>unimportant</a:t>
            </a:r>
          </a:p>
          <a:p>
            <a:pPr marL="1371600" lvl="2" indent="-298450" rtl="0">
              <a:lnSpc>
                <a:spcPct val="100000"/>
              </a:lnSpc>
              <a:spcBef>
                <a:spcPts val="0"/>
              </a:spcBef>
              <a:spcAft>
                <a:spcPts val="0"/>
              </a:spcAft>
              <a:buClr>
                <a:schemeClr val="dk1"/>
              </a:buClr>
              <a:buSzPct val="100000"/>
            </a:pPr>
            <a:r>
              <a:rPr lang="en" sz="1100">
                <a:solidFill>
                  <a:schemeClr val="dk1"/>
                </a:solidFill>
              </a:rPr>
              <a:t>Left overs</a:t>
            </a:r>
          </a:p>
          <a:p>
            <a:pPr marL="1371600" lvl="2" indent="-298450" rtl="0">
              <a:lnSpc>
                <a:spcPct val="100000"/>
              </a:lnSpc>
              <a:spcBef>
                <a:spcPts val="0"/>
              </a:spcBef>
              <a:spcAft>
                <a:spcPts val="0"/>
              </a:spcAft>
              <a:buClr>
                <a:schemeClr val="dk1"/>
              </a:buClr>
              <a:buSzPct val="100000"/>
            </a:pPr>
            <a:r>
              <a:rPr lang="en" sz="1100">
                <a:solidFill>
                  <a:schemeClr val="dk1"/>
                </a:solidFill>
              </a:rPr>
              <a:t>General info stuff [general information]</a:t>
            </a: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Shape 54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buSzPct val="39285"/>
            </a:pPr>
            <a:r>
              <a:rPr lang="en" dirty="0"/>
              <a:t>Appendix - </a:t>
            </a:r>
            <a:r>
              <a:rPr lang="en-US" sz="2550" dirty="0"/>
              <a:t>Notes</a:t>
            </a:r>
            <a:endParaRPr dirty="0"/>
          </a:p>
        </p:txBody>
      </p:sp>
      <p:sp>
        <p:nvSpPr>
          <p:cNvPr id="549" name="Shape 549"/>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Woman over 40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22 minutes</a:t>
            </a:r>
          </a:p>
          <a:p>
            <a:pPr marL="457200" lvl="0" indent="-298450" rtl="0">
              <a:lnSpc>
                <a:spcPct val="100000"/>
              </a:lnSpc>
              <a:spcBef>
                <a:spcPts val="0"/>
              </a:spcBef>
              <a:spcAft>
                <a:spcPts val="0"/>
              </a:spcAft>
              <a:buClr>
                <a:schemeClr val="dk1"/>
              </a:buClr>
              <a:buSzPct val="100000"/>
            </a:pPr>
            <a:r>
              <a:rPr lang="en" sz="1100">
                <a:solidFill>
                  <a:schemeClr val="dk1"/>
                </a:solidFill>
              </a:rPr>
              <a:t>ui design</a:t>
            </a:r>
          </a:p>
          <a:p>
            <a:pPr marL="914400" lvl="1" indent="-298450" rtl="0">
              <a:lnSpc>
                <a:spcPct val="100000"/>
              </a:lnSpc>
              <a:spcBef>
                <a:spcPts val="0"/>
              </a:spcBef>
              <a:spcAft>
                <a:spcPts val="0"/>
              </a:spcAft>
              <a:buClr>
                <a:schemeClr val="dk1"/>
              </a:buClr>
              <a:buSzPct val="100000"/>
            </a:pPr>
            <a:r>
              <a:rPr lang="en" sz="1100">
                <a:solidFill>
                  <a:schemeClr val="dk1"/>
                </a:solidFill>
              </a:rPr>
              <a:t>idk</a:t>
            </a:r>
          </a:p>
          <a:p>
            <a:pPr marL="457200" lvl="0" indent="-298450" rtl="0">
              <a:lnSpc>
                <a:spcPct val="100000"/>
              </a:lnSpc>
              <a:spcBef>
                <a:spcPts val="0"/>
              </a:spcBef>
              <a:spcAft>
                <a:spcPts val="0"/>
              </a:spcAft>
              <a:buClr>
                <a:schemeClr val="dk1"/>
              </a:buClr>
              <a:buSzPct val="100000"/>
            </a:pPr>
            <a:r>
              <a:rPr lang="en" sz="1100">
                <a:solidFill>
                  <a:schemeClr val="dk1"/>
                </a:solidFill>
              </a:rPr>
              <a:t>“I’ll put everything I don’t know in an area first”</a:t>
            </a:r>
          </a:p>
          <a:p>
            <a:pPr marL="457200" lvl="0" indent="-298450" rtl="0">
              <a:lnSpc>
                <a:spcPct val="100000"/>
              </a:lnSpc>
              <a:spcBef>
                <a:spcPts val="0"/>
              </a:spcBef>
              <a:spcAft>
                <a:spcPts val="0"/>
              </a:spcAft>
              <a:buClr>
                <a:schemeClr val="dk1"/>
              </a:buClr>
              <a:buSzPct val="100000"/>
            </a:pPr>
            <a:r>
              <a:rPr lang="en" sz="1100">
                <a:solidFill>
                  <a:schemeClr val="dk1"/>
                </a:solidFill>
              </a:rPr>
              <a:t>“school” grouping morphed into college</a:t>
            </a:r>
          </a:p>
          <a:p>
            <a:pPr marL="914400" lvl="1" indent="-298450" rtl="0">
              <a:lnSpc>
                <a:spcPct val="100000"/>
              </a:lnSpc>
              <a:spcBef>
                <a:spcPts val="0"/>
              </a:spcBef>
              <a:spcAft>
                <a:spcPts val="0"/>
              </a:spcAft>
              <a:buClr>
                <a:schemeClr val="dk1"/>
              </a:buClr>
              <a:buSzPct val="100000"/>
            </a:pPr>
            <a:r>
              <a:rPr lang="en" sz="1100">
                <a:solidFill>
                  <a:schemeClr val="dk1"/>
                </a:solidFill>
              </a:rPr>
              <a:t>included games</a:t>
            </a:r>
          </a:p>
          <a:p>
            <a:pPr marL="457200" lvl="0" indent="-298450" rtl="0">
              <a:lnSpc>
                <a:spcPct val="100000"/>
              </a:lnSpc>
              <a:spcBef>
                <a:spcPts val="0"/>
              </a:spcBef>
              <a:spcAft>
                <a:spcPts val="0"/>
              </a:spcAft>
              <a:buClr>
                <a:schemeClr val="dk1"/>
              </a:buClr>
              <a:buSzPct val="100000"/>
            </a:pPr>
            <a:r>
              <a:rPr lang="en" sz="1100">
                <a:solidFill>
                  <a:schemeClr val="dk1"/>
                </a:solidFill>
              </a:rPr>
              <a:t>canelink</a:t>
            </a:r>
          </a:p>
          <a:p>
            <a:pPr marL="914400" lvl="1" indent="-298450" rtl="0">
              <a:lnSpc>
                <a:spcPct val="100000"/>
              </a:lnSpc>
              <a:spcBef>
                <a:spcPts val="0"/>
              </a:spcBef>
              <a:spcAft>
                <a:spcPts val="0"/>
              </a:spcAft>
              <a:buClr>
                <a:schemeClr val="dk1"/>
              </a:buClr>
              <a:buSzPct val="100000"/>
            </a:pPr>
            <a:r>
              <a:rPr lang="en" sz="1100">
                <a:solidFill>
                  <a:schemeClr val="dk1"/>
                </a:solidFill>
              </a:rPr>
              <a:t>idk</a:t>
            </a:r>
          </a:p>
          <a:p>
            <a:pPr marL="457200" lvl="0" indent="-298450" rtl="0">
              <a:lnSpc>
                <a:spcPct val="100000"/>
              </a:lnSpc>
              <a:spcBef>
                <a:spcPts val="0"/>
              </a:spcBef>
              <a:spcAft>
                <a:spcPts val="0"/>
              </a:spcAft>
              <a:buClr>
                <a:schemeClr val="dk1"/>
              </a:buClr>
              <a:buSzPct val="100000"/>
            </a:pPr>
            <a:r>
              <a:rPr lang="en" sz="1100">
                <a:solidFill>
                  <a:schemeClr val="dk1"/>
                </a:solidFill>
              </a:rPr>
              <a:t>portfolio guidelines</a:t>
            </a:r>
          </a:p>
          <a:p>
            <a:pPr marL="914400" lvl="1" indent="-298450" rtl="0">
              <a:lnSpc>
                <a:spcPct val="100000"/>
              </a:lnSpc>
              <a:spcBef>
                <a:spcPts val="0"/>
              </a:spcBef>
              <a:spcAft>
                <a:spcPts val="0"/>
              </a:spcAft>
              <a:buClr>
                <a:schemeClr val="dk1"/>
              </a:buClr>
              <a:buSzPct val="100000"/>
            </a:pPr>
            <a:r>
              <a:rPr lang="en" sz="1100">
                <a:solidFill>
                  <a:schemeClr val="dk1"/>
                </a:solidFill>
              </a:rPr>
              <a:t>unrelated to anything along with Queso</a:t>
            </a:r>
          </a:p>
          <a:p>
            <a:pPr marL="457200" lvl="0" indent="-298450" rtl="0">
              <a:lnSpc>
                <a:spcPct val="100000"/>
              </a:lnSpc>
              <a:spcBef>
                <a:spcPts val="0"/>
              </a:spcBef>
              <a:spcAft>
                <a:spcPts val="0"/>
              </a:spcAft>
              <a:buClr>
                <a:schemeClr val="dk1"/>
              </a:buClr>
              <a:buSzPct val="100000"/>
            </a:pPr>
            <a:r>
              <a:rPr lang="en" sz="1100">
                <a:solidFill>
                  <a:schemeClr val="dk1"/>
                </a:solidFill>
              </a:rPr>
              <a:t>Slack</a:t>
            </a:r>
          </a:p>
          <a:p>
            <a:pPr marL="914400" lvl="1" indent="-298450" rtl="0">
              <a:lnSpc>
                <a:spcPct val="100000"/>
              </a:lnSpc>
              <a:spcBef>
                <a:spcPts val="0"/>
              </a:spcBef>
              <a:spcAft>
                <a:spcPts val="0"/>
              </a:spcAft>
              <a:buClr>
                <a:schemeClr val="dk1"/>
              </a:buClr>
              <a:buSzPct val="100000"/>
            </a:pPr>
            <a:r>
              <a:rPr lang="en" sz="1100">
                <a:solidFill>
                  <a:schemeClr val="dk1"/>
                </a:solidFill>
              </a:rPr>
              <a:t>“some kind of blog thing”</a:t>
            </a:r>
          </a:p>
          <a:p>
            <a:pPr marL="457200" lvl="0" indent="-298450" rtl="0">
              <a:lnSpc>
                <a:spcPct val="100000"/>
              </a:lnSpc>
              <a:spcBef>
                <a:spcPts val="0"/>
              </a:spcBef>
              <a:spcAft>
                <a:spcPts val="0"/>
              </a:spcAft>
              <a:buClr>
                <a:schemeClr val="dk1"/>
              </a:buClr>
              <a:buSzPct val="100000"/>
            </a:pPr>
            <a:r>
              <a:rPr lang="en" sz="1100">
                <a:solidFill>
                  <a:schemeClr val="dk1"/>
                </a:solidFill>
              </a:rPr>
              <a:t>supporting documents</a:t>
            </a:r>
          </a:p>
          <a:p>
            <a:pPr marL="914400" lvl="1" indent="-298450" rtl="0">
              <a:lnSpc>
                <a:spcPct val="100000"/>
              </a:lnSpc>
              <a:spcBef>
                <a:spcPts val="0"/>
              </a:spcBef>
              <a:spcAft>
                <a:spcPts val="0"/>
              </a:spcAft>
              <a:buClr>
                <a:schemeClr val="dk1"/>
              </a:buClr>
              <a:buSzPct val="100000"/>
            </a:pPr>
            <a:r>
              <a:rPr lang="en" sz="1100">
                <a:solidFill>
                  <a:schemeClr val="dk1"/>
                </a:solidFill>
              </a:rPr>
              <a:t>“that’s too general”</a:t>
            </a:r>
          </a:p>
          <a:p>
            <a:pPr marL="457200" lvl="0" indent="-298450" rtl="0">
              <a:lnSpc>
                <a:spcPct val="100000"/>
              </a:lnSpc>
              <a:spcBef>
                <a:spcPts val="0"/>
              </a:spcBef>
              <a:spcAft>
                <a:spcPts val="0"/>
              </a:spcAft>
              <a:buClr>
                <a:schemeClr val="dk1"/>
              </a:buClr>
              <a:buSzPct val="100000"/>
            </a:pPr>
            <a:r>
              <a:rPr lang="en" sz="1100">
                <a:solidFill>
                  <a:schemeClr val="dk1"/>
                </a:solidFill>
              </a:rPr>
              <a:t>“everything is getting a little random”</a:t>
            </a:r>
          </a:p>
          <a:p>
            <a:pPr marL="457200" lvl="0" indent="-298450" rtl="0">
              <a:lnSpc>
                <a:spcPct val="100000"/>
              </a:lnSpc>
              <a:spcBef>
                <a:spcPts val="0"/>
              </a:spcBef>
              <a:spcAft>
                <a:spcPts val="0"/>
              </a:spcAft>
              <a:buClr>
                <a:schemeClr val="dk1"/>
              </a:buClr>
              <a:buSzPct val="100000"/>
            </a:pPr>
            <a:r>
              <a:rPr lang="en" sz="1100">
                <a:solidFill>
                  <a:schemeClr val="dk1"/>
                </a:solidFill>
              </a:rPr>
              <a:t>“mailing address I guess goes with the application”</a:t>
            </a:r>
          </a:p>
          <a:p>
            <a:pPr marL="457200" lvl="0" indent="-298450" rtl="0">
              <a:lnSpc>
                <a:spcPct val="100000"/>
              </a:lnSpc>
              <a:spcBef>
                <a:spcPts val="0"/>
              </a:spcBef>
              <a:spcAft>
                <a:spcPts val="0"/>
              </a:spcAft>
              <a:buClr>
                <a:schemeClr val="dk1"/>
              </a:buClr>
              <a:buSzPct val="100000"/>
            </a:pPr>
            <a:r>
              <a:rPr lang="en" sz="1100">
                <a:solidFill>
                  <a:schemeClr val="dk1"/>
                </a:solidFill>
              </a:rPr>
              <a:t>“I think in big groups, not small like alumni and donors”</a:t>
            </a:r>
          </a:p>
          <a:p>
            <a:pPr marL="457200" lvl="0" indent="-298450" rtl="0">
              <a:lnSpc>
                <a:spcPct val="100000"/>
              </a:lnSpc>
              <a:spcBef>
                <a:spcPts val="0"/>
              </a:spcBef>
              <a:spcAft>
                <a:spcPts val="0"/>
              </a:spcAft>
              <a:buClr>
                <a:schemeClr val="dk1"/>
              </a:buClr>
              <a:buSzPct val="100000"/>
            </a:pPr>
            <a:r>
              <a:rPr lang="en" sz="1100">
                <a:solidFill>
                  <a:schemeClr val="dk1"/>
                </a:solidFill>
              </a:rPr>
              <a:t>Slogans</a:t>
            </a:r>
          </a:p>
          <a:p>
            <a:pPr marL="914400" lvl="1" indent="-298450" rtl="0">
              <a:lnSpc>
                <a:spcPct val="100000"/>
              </a:lnSpc>
              <a:spcBef>
                <a:spcPts val="0"/>
              </a:spcBef>
              <a:spcAft>
                <a:spcPts val="0"/>
              </a:spcAft>
              <a:buClr>
                <a:schemeClr val="dk1"/>
              </a:buClr>
              <a:buSzPct val="100000"/>
            </a:pPr>
            <a:r>
              <a:rPr lang="en" sz="1100">
                <a:solidFill>
                  <a:schemeClr val="dk1"/>
                </a:solidFill>
              </a:rPr>
              <a:t>group 5</a:t>
            </a:r>
          </a:p>
          <a:p>
            <a:pPr marL="457200" lvl="0" indent="-298450" rtl="0">
              <a:lnSpc>
                <a:spcPct val="100000"/>
              </a:lnSpc>
              <a:spcBef>
                <a:spcPts val="0"/>
              </a:spcBef>
              <a:spcAft>
                <a:spcPts val="0"/>
              </a:spcAft>
              <a:buClr>
                <a:schemeClr val="dk1"/>
              </a:buClr>
              <a:buSzPct val="100000"/>
            </a:pPr>
            <a:r>
              <a:rPr lang="en" sz="1100">
                <a:solidFill>
                  <a:schemeClr val="dk1"/>
                </a:solidFill>
              </a:rPr>
              <a:t>started thinking of things not card sorting related</a:t>
            </a:r>
          </a:p>
          <a:p>
            <a:pPr lvl="0">
              <a:lnSpc>
                <a:spcPct val="100000"/>
              </a:lnSpc>
              <a:spcBef>
                <a:spcPts val="0"/>
              </a:spcBef>
              <a:buNone/>
            </a:pPr>
            <a:endParaRPr/>
          </a:p>
        </p:txBody>
      </p:sp>
      <p:sp>
        <p:nvSpPr>
          <p:cNvPr id="550" name="Shape 550"/>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914400" lvl="1" indent="-298450" rtl="0">
              <a:lnSpc>
                <a:spcPct val="100000"/>
              </a:lnSpc>
              <a:spcBef>
                <a:spcPts val="0"/>
              </a:spcBef>
              <a:spcAft>
                <a:spcPts val="0"/>
              </a:spcAft>
              <a:buClr>
                <a:schemeClr val="dk1"/>
              </a:buClr>
              <a:buSzPct val="100000"/>
            </a:pPr>
            <a:r>
              <a:rPr lang="en" sz="1100">
                <a:solidFill>
                  <a:schemeClr val="dk1"/>
                </a:solidFill>
              </a:rPr>
              <a:t>getting bored</a:t>
            </a:r>
          </a:p>
          <a:p>
            <a:pPr marL="457200" lvl="0" indent="-298450" rtl="0">
              <a:lnSpc>
                <a:spcPct val="100000"/>
              </a:lnSpc>
              <a:spcBef>
                <a:spcPts val="0"/>
              </a:spcBef>
              <a:spcAft>
                <a:spcPts val="0"/>
              </a:spcAft>
              <a:buClr>
                <a:schemeClr val="dk1"/>
              </a:buClr>
              <a:buSzPct val="100000"/>
            </a:pPr>
            <a:r>
              <a:rPr lang="en" sz="1100">
                <a:solidFill>
                  <a:schemeClr val="dk1"/>
                </a:solidFill>
              </a:rPr>
              <a:t>social impact design</a:t>
            </a:r>
          </a:p>
          <a:p>
            <a:pPr marL="914400" lvl="1" indent="-298450" rtl="0">
              <a:lnSpc>
                <a:spcPct val="100000"/>
              </a:lnSpc>
              <a:spcBef>
                <a:spcPts val="0"/>
              </a:spcBef>
              <a:spcAft>
                <a:spcPts val="0"/>
              </a:spcAft>
              <a:buClr>
                <a:schemeClr val="dk1"/>
              </a:buClr>
              <a:buSzPct val="100000"/>
            </a:pPr>
            <a:r>
              <a:rPr lang="en" sz="1100">
                <a:solidFill>
                  <a:schemeClr val="dk1"/>
                </a:solidFill>
              </a:rPr>
              <a:t>not familiar with the concept</a:t>
            </a:r>
          </a:p>
          <a:p>
            <a:pPr marL="457200" lvl="0" indent="-298450" rtl="0">
              <a:lnSpc>
                <a:spcPct val="100000"/>
              </a:lnSpc>
              <a:spcBef>
                <a:spcPts val="0"/>
              </a:spcBef>
              <a:spcAft>
                <a:spcPts val="0"/>
              </a:spcAft>
              <a:buClr>
                <a:schemeClr val="dk1"/>
              </a:buClr>
              <a:buSzPct val="100000"/>
            </a:pPr>
            <a:r>
              <a:rPr lang="en" sz="1100">
                <a:solidFill>
                  <a:schemeClr val="dk1"/>
                </a:solidFill>
              </a:rPr>
              <a:t>“should I have made smaller groups?”</a:t>
            </a:r>
          </a:p>
          <a:p>
            <a:pPr marL="457200" lvl="0" indent="-298450" rtl="0">
              <a:lnSpc>
                <a:spcPct val="100000"/>
              </a:lnSpc>
              <a:spcBef>
                <a:spcPts val="0"/>
              </a:spcBef>
              <a:spcAft>
                <a:spcPts val="0"/>
              </a:spcAft>
              <a:buClr>
                <a:schemeClr val="dk1"/>
              </a:buClr>
              <a:buSzPct val="100000"/>
            </a:pPr>
            <a:r>
              <a:rPr lang="en" sz="1100">
                <a:solidFill>
                  <a:schemeClr val="dk1"/>
                </a:solidFill>
              </a:rPr>
              <a:t>“passport is unclear”</a:t>
            </a:r>
          </a:p>
          <a:p>
            <a:pPr marL="457200" lvl="0" indent="-298450" rtl="0">
              <a:lnSpc>
                <a:spcPct val="100000"/>
              </a:lnSpc>
              <a:spcBef>
                <a:spcPts val="0"/>
              </a:spcBef>
              <a:spcAft>
                <a:spcPts val="0"/>
              </a:spcAft>
              <a:buClr>
                <a:schemeClr val="dk1"/>
              </a:buClr>
              <a:buSzPct val="100000"/>
            </a:pPr>
            <a:r>
              <a:rPr lang="en" sz="1100">
                <a:solidFill>
                  <a:schemeClr val="dk1"/>
                </a:solidFill>
              </a:rPr>
              <a:t>hierarchy</a:t>
            </a:r>
          </a:p>
          <a:p>
            <a:pPr marL="914400" lvl="1" indent="-298450" rtl="0">
              <a:lnSpc>
                <a:spcPct val="100000"/>
              </a:lnSpc>
              <a:spcBef>
                <a:spcPts val="0"/>
              </a:spcBef>
              <a:spcAft>
                <a:spcPts val="0"/>
              </a:spcAft>
              <a:buClr>
                <a:schemeClr val="dk1"/>
              </a:buClr>
              <a:buSzPct val="100000"/>
            </a:pPr>
            <a:r>
              <a:rPr lang="en" sz="1100">
                <a:solidFill>
                  <a:schemeClr val="dk1"/>
                </a:solidFill>
              </a:rPr>
              <a:t>critical</a:t>
            </a:r>
          </a:p>
          <a:p>
            <a:pPr marL="1371600" lvl="2" indent="-298450" rtl="0">
              <a:lnSpc>
                <a:spcPct val="100000"/>
              </a:lnSpc>
              <a:spcBef>
                <a:spcPts val="0"/>
              </a:spcBef>
              <a:spcAft>
                <a:spcPts val="0"/>
              </a:spcAft>
              <a:buClr>
                <a:schemeClr val="dk1"/>
              </a:buClr>
              <a:buSzPct val="100000"/>
            </a:pPr>
            <a:r>
              <a:rPr lang="en" sz="1100">
                <a:solidFill>
                  <a:schemeClr val="dk1"/>
                </a:solidFill>
              </a:rPr>
              <a:t>college</a:t>
            </a:r>
          </a:p>
          <a:p>
            <a:pPr marL="1371600" lvl="2" indent="-298450" rtl="0">
              <a:lnSpc>
                <a:spcPct val="100000"/>
              </a:lnSpc>
              <a:spcBef>
                <a:spcPts val="0"/>
              </a:spcBef>
              <a:spcAft>
                <a:spcPts val="0"/>
              </a:spcAft>
              <a:buClr>
                <a:schemeClr val="dk1"/>
              </a:buClr>
              <a:buSzPct val="100000"/>
            </a:pPr>
            <a:r>
              <a:rPr lang="en" sz="1100">
                <a:solidFill>
                  <a:schemeClr val="dk1"/>
                </a:solidFill>
              </a:rPr>
              <a:t>grad school</a:t>
            </a:r>
          </a:p>
          <a:p>
            <a:pPr marL="1371600" lvl="2" indent="-298450" rtl="0">
              <a:lnSpc>
                <a:spcPct val="100000"/>
              </a:lnSpc>
              <a:spcBef>
                <a:spcPts val="0"/>
              </a:spcBef>
              <a:spcAft>
                <a:spcPts val="0"/>
              </a:spcAft>
              <a:buClr>
                <a:schemeClr val="dk1"/>
              </a:buClr>
              <a:buSzPct val="100000"/>
            </a:pPr>
            <a:r>
              <a:rPr lang="en" sz="1100">
                <a:solidFill>
                  <a:schemeClr val="dk1"/>
                </a:solidFill>
              </a:rPr>
              <a:t>application</a:t>
            </a:r>
          </a:p>
          <a:p>
            <a:pPr marL="914400" lvl="1" indent="-298450" rtl="0">
              <a:lnSpc>
                <a:spcPct val="100000"/>
              </a:lnSpc>
              <a:spcBef>
                <a:spcPts val="0"/>
              </a:spcBef>
              <a:spcAft>
                <a:spcPts val="0"/>
              </a:spcAft>
              <a:buClr>
                <a:schemeClr val="dk1"/>
              </a:buClr>
              <a:buSzPct val="100000"/>
            </a:pPr>
            <a:r>
              <a:rPr lang="en" sz="1100">
                <a:solidFill>
                  <a:schemeClr val="dk1"/>
                </a:solidFill>
              </a:rPr>
              <a:t>important</a:t>
            </a:r>
          </a:p>
          <a:p>
            <a:pPr marL="1371600" lvl="2" indent="-298450" rtl="0">
              <a:lnSpc>
                <a:spcPct val="100000"/>
              </a:lnSpc>
              <a:spcBef>
                <a:spcPts val="0"/>
              </a:spcBef>
              <a:spcAft>
                <a:spcPts val="0"/>
              </a:spcAft>
              <a:buClr>
                <a:schemeClr val="dk1"/>
              </a:buClr>
              <a:buSzPct val="100000"/>
            </a:pPr>
            <a:r>
              <a:rPr lang="en" sz="1100">
                <a:solidFill>
                  <a:schemeClr val="dk1"/>
                </a:solidFill>
              </a:rPr>
              <a:t>tech</a:t>
            </a:r>
          </a:p>
          <a:p>
            <a:pPr marL="1371600" lvl="2" indent="-298450" rtl="0">
              <a:lnSpc>
                <a:spcPct val="100000"/>
              </a:lnSpc>
              <a:spcBef>
                <a:spcPts val="0"/>
              </a:spcBef>
              <a:spcAft>
                <a:spcPts val="0"/>
              </a:spcAft>
              <a:buClr>
                <a:schemeClr val="dk1"/>
              </a:buClr>
              <a:buSzPct val="100000"/>
            </a:pPr>
            <a:r>
              <a:rPr lang="en" sz="1100">
                <a:solidFill>
                  <a:schemeClr val="dk1"/>
                </a:solidFill>
              </a:rPr>
              <a:t>career svc</a:t>
            </a:r>
          </a:p>
          <a:p>
            <a:pPr marL="1371600" lvl="2" indent="-298450" rtl="0">
              <a:lnSpc>
                <a:spcPct val="100000"/>
              </a:lnSpc>
              <a:spcBef>
                <a:spcPts val="0"/>
              </a:spcBef>
              <a:spcAft>
                <a:spcPts val="0"/>
              </a:spcAft>
              <a:buClr>
                <a:schemeClr val="dk1"/>
              </a:buClr>
              <a:buSzPct val="100000"/>
            </a:pPr>
            <a:r>
              <a:rPr lang="en" sz="1100">
                <a:solidFill>
                  <a:schemeClr val="dk1"/>
                </a:solidFill>
              </a:rPr>
              <a:t>intl [international]</a:t>
            </a:r>
          </a:p>
          <a:p>
            <a:pPr marL="1371600" lvl="2" indent="-298450" rtl="0">
              <a:lnSpc>
                <a:spcPct val="100000"/>
              </a:lnSpc>
              <a:spcBef>
                <a:spcPts val="0"/>
              </a:spcBef>
              <a:spcAft>
                <a:spcPts val="0"/>
              </a:spcAft>
              <a:buClr>
                <a:schemeClr val="dk1"/>
              </a:buClr>
              <a:buSzPct val="100000"/>
            </a:pPr>
            <a:r>
              <a:rPr lang="en" sz="1100">
                <a:solidFill>
                  <a:schemeClr val="dk1"/>
                </a:solidFill>
              </a:rPr>
              <a:t>alumni</a:t>
            </a:r>
          </a:p>
          <a:p>
            <a:pPr marL="1371600" lvl="2" indent="-298450" rtl="0">
              <a:lnSpc>
                <a:spcPct val="100000"/>
              </a:lnSpc>
              <a:spcBef>
                <a:spcPts val="0"/>
              </a:spcBef>
              <a:spcAft>
                <a:spcPts val="0"/>
              </a:spcAft>
              <a:buClr>
                <a:schemeClr val="dk1"/>
              </a:buClr>
              <a:buSzPct val="100000"/>
            </a:pPr>
            <a:r>
              <a:rPr lang="en" sz="1100">
                <a:solidFill>
                  <a:schemeClr val="dk1"/>
                </a:solidFill>
              </a:rPr>
              <a:t>media</a:t>
            </a:r>
          </a:p>
          <a:p>
            <a:pPr marL="914400" lvl="1" indent="-298450" rtl="0">
              <a:lnSpc>
                <a:spcPct val="100000"/>
              </a:lnSpc>
              <a:spcBef>
                <a:spcPts val="0"/>
              </a:spcBef>
              <a:spcAft>
                <a:spcPts val="0"/>
              </a:spcAft>
              <a:buClr>
                <a:schemeClr val="dk1"/>
              </a:buClr>
              <a:buSzPct val="100000"/>
            </a:pPr>
            <a:r>
              <a:rPr lang="en" sz="1100">
                <a:solidFill>
                  <a:schemeClr val="dk1"/>
                </a:solidFill>
              </a:rPr>
              <a:t>unimportant</a:t>
            </a:r>
          </a:p>
          <a:p>
            <a:pPr marL="1371600" lvl="2" indent="-298450" rtl="0">
              <a:lnSpc>
                <a:spcPct val="100000"/>
              </a:lnSpc>
              <a:spcBef>
                <a:spcPts val="0"/>
              </a:spcBef>
              <a:spcAft>
                <a:spcPts val="0"/>
              </a:spcAft>
              <a:buClr>
                <a:schemeClr val="dk1"/>
              </a:buClr>
              <a:buSzPct val="100000"/>
            </a:pPr>
            <a:r>
              <a:rPr lang="en" sz="1100">
                <a:solidFill>
                  <a:schemeClr val="dk1"/>
                </a:solidFill>
              </a:rPr>
              <a:t>slogan</a:t>
            </a:r>
          </a:p>
          <a:p>
            <a:pPr marL="1371600" lvl="2" indent="-298450" rtl="0">
              <a:lnSpc>
                <a:spcPct val="100000"/>
              </a:lnSpc>
              <a:spcBef>
                <a:spcPts val="0"/>
              </a:spcBef>
              <a:spcAft>
                <a:spcPts val="0"/>
              </a:spcAft>
              <a:buClr>
                <a:schemeClr val="dk1"/>
              </a:buClr>
              <a:buSzPct val="100000"/>
            </a:pPr>
            <a:r>
              <a:rPr lang="en" sz="1100">
                <a:solidFill>
                  <a:schemeClr val="dk1"/>
                </a:solidFill>
              </a:rPr>
              <a:t>game</a:t>
            </a:r>
          </a:p>
          <a:p>
            <a:pPr marL="1371600" lvl="2" indent="-298450" rtl="0">
              <a:lnSpc>
                <a:spcPct val="100000"/>
              </a:lnSpc>
              <a:spcBef>
                <a:spcPts val="0"/>
              </a:spcBef>
              <a:spcAft>
                <a:spcPts val="0"/>
              </a:spcAft>
              <a:buClr>
                <a:schemeClr val="dk1"/>
              </a:buClr>
              <a:buSzPct val="100000"/>
            </a:pPr>
            <a:r>
              <a:rPr lang="en" sz="1100">
                <a:solidFill>
                  <a:schemeClr val="dk1"/>
                </a:solidFill>
              </a:rPr>
              <a:t>soc media [social media]</a:t>
            </a:r>
          </a:p>
          <a:p>
            <a:pPr marL="1371600" lvl="2" indent="-298450" rtl="0">
              <a:lnSpc>
                <a:spcPct val="100000"/>
              </a:lnSpc>
              <a:spcBef>
                <a:spcPts val="0"/>
              </a:spcBef>
              <a:spcAft>
                <a:spcPts val="0"/>
              </a:spcAft>
              <a:buClr>
                <a:schemeClr val="dk1"/>
              </a:buClr>
              <a:buSzPct val="100000"/>
            </a:pPr>
            <a:r>
              <a:rPr lang="en" sz="1100">
                <a:solidFill>
                  <a:schemeClr val="dk1"/>
                </a:solidFill>
              </a:rPr>
              <a:t>idk[I don’t know]</a:t>
            </a:r>
          </a:p>
          <a:p>
            <a:pPr marL="1371600" lvl="2" indent="-298450">
              <a:lnSpc>
                <a:spcPct val="100000"/>
              </a:lnSpc>
              <a:spcBef>
                <a:spcPts val="0"/>
              </a:spcBef>
              <a:spcAft>
                <a:spcPts val="0"/>
              </a:spcAft>
              <a:buClr>
                <a:schemeClr val="dk1"/>
              </a:buClr>
              <a:buSzPct val="100000"/>
            </a:pPr>
            <a:r>
              <a:rPr lang="en" sz="1100">
                <a:solidFill>
                  <a:schemeClr val="dk1"/>
                </a:solidFill>
              </a:rPr>
              <a:t>location</a:t>
            </a: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Shape 55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556" name="Shape 556"/>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a:solidFill>
                  <a:schemeClr val="dk1"/>
                </a:solidFill>
                <a:latin typeface="Times New Roman"/>
                <a:ea typeface="Times New Roman"/>
                <a:cs typeface="Times New Roman"/>
                <a:sym typeface="Times New Roman"/>
              </a:rPr>
              <a:t> </a:t>
            </a:r>
            <a:r>
              <a:rPr lang="en" sz="1100" b="1">
                <a:solidFill>
                  <a:schemeClr val="dk1"/>
                </a:solidFill>
              </a:rPr>
              <a:t>Male under 40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12 minutes</a:t>
            </a:r>
          </a:p>
          <a:p>
            <a:pPr marL="457200" lvl="0" indent="-298450" rtl="0">
              <a:lnSpc>
                <a:spcPct val="100000"/>
              </a:lnSpc>
              <a:spcBef>
                <a:spcPts val="0"/>
              </a:spcBef>
              <a:spcAft>
                <a:spcPts val="0"/>
              </a:spcAft>
              <a:buClr>
                <a:schemeClr val="dk1"/>
              </a:buClr>
              <a:buSzPct val="100000"/>
            </a:pPr>
            <a:r>
              <a:rPr lang="en" sz="1100">
                <a:solidFill>
                  <a:schemeClr val="dk1"/>
                </a:solidFill>
              </a:rPr>
              <a:t>I'm starting out by looking for similarities</a:t>
            </a:r>
          </a:p>
          <a:p>
            <a:pPr marL="457200" lvl="0" indent="-298450" rtl="0">
              <a:lnSpc>
                <a:spcPct val="100000"/>
              </a:lnSpc>
              <a:spcBef>
                <a:spcPts val="0"/>
              </a:spcBef>
              <a:spcAft>
                <a:spcPts val="0"/>
              </a:spcAft>
              <a:buClr>
                <a:schemeClr val="dk1"/>
              </a:buClr>
              <a:buSzPct val="100000"/>
            </a:pPr>
            <a:r>
              <a:rPr lang="en" sz="1100">
                <a:solidFill>
                  <a:schemeClr val="dk1"/>
                </a:solidFill>
              </a:rPr>
              <a:t>Anything having to do with Admission and Applications</a:t>
            </a:r>
          </a:p>
          <a:p>
            <a:pPr marL="457200" lvl="0" indent="-298450" rtl="0">
              <a:lnSpc>
                <a:spcPct val="100000"/>
              </a:lnSpc>
              <a:spcBef>
                <a:spcPts val="0"/>
              </a:spcBef>
              <a:spcAft>
                <a:spcPts val="0"/>
              </a:spcAft>
              <a:buClr>
                <a:schemeClr val="dk1"/>
              </a:buClr>
              <a:buSzPct val="100000"/>
            </a:pPr>
            <a:r>
              <a:rPr lang="en" sz="1100">
                <a:solidFill>
                  <a:schemeClr val="dk1"/>
                </a:solidFill>
              </a:rPr>
              <a:t>So all Application info stuff in one folder</a:t>
            </a:r>
          </a:p>
          <a:p>
            <a:pPr marL="457200" lvl="0" indent="-298450" rtl="0">
              <a:lnSpc>
                <a:spcPct val="100000"/>
              </a:lnSpc>
              <a:spcBef>
                <a:spcPts val="0"/>
              </a:spcBef>
              <a:spcAft>
                <a:spcPts val="0"/>
              </a:spcAft>
              <a:buClr>
                <a:schemeClr val="dk1"/>
              </a:buClr>
              <a:buSzPct val="100000"/>
            </a:pPr>
            <a:r>
              <a:rPr lang="en" sz="1100">
                <a:solidFill>
                  <a:schemeClr val="dk1"/>
                </a:solidFill>
              </a:rPr>
              <a:t>Separating items so I can see what everything is</a:t>
            </a:r>
          </a:p>
          <a:p>
            <a:pPr marL="457200" lvl="0" indent="-298450" rtl="0">
              <a:lnSpc>
                <a:spcPct val="100000"/>
              </a:lnSpc>
              <a:spcBef>
                <a:spcPts val="0"/>
              </a:spcBef>
              <a:spcAft>
                <a:spcPts val="0"/>
              </a:spcAft>
              <a:buClr>
                <a:schemeClr val="dk1"/>
              </a:buClr>
              <a:buSzPct val="100000"/>
            </a:pPr>
            <a:r>
              <a:rPr lang="en" sz="1100">
                <a:solidFill>
                  <a:schemeClr val="dk1"/>
                </a:solidFill>
              </a:rPr>
              <a:t>Everything regarding program, application tuition, transcripts, together.</a:t>
            </a:r>
          </a:p>
          <a:p>
            <a:pPr marL="457200" lvl="0" indent="-298450" rtl="0">
              <a:lnSpc>
                <a:spcPct val="100000"/>
              </a:lnSpc>
              <a:spcBef>
                <a:spcPts val="0"/>
              </a:spcBef>
              <a:spcAft>
                <a:spcPts val="0"/>
              </a:spcAft>
              <a:buClr>
                <a:schemeClr val="dk1"/>
              </a:buClr>
              <a:buSzPct val="100000"/>
            </a:pPr>
            <a:r>
              <a:rPr lang="en" sz="1100">
                <a:solidFill>
                  <a:schemeClr val="dk1"/>
                </a:solidFill>
              </a:rPr>
              <a:t>Now I'll make another that talks about masters in fine art, we have curriculum, FAQ's, Electives, program description.</a:t>
            </a:r>
          </a:p>
          <a:p>
            <a:pPr marL="457200" lvl="0" indent="-298450" rtl="0">
              <a:lnSpc>
                <a:spcPct val="100000"/>
              </a:lnSpc>
              <a:spcBef>
                <a:spcPts val="0"/>
              </a:spcBef>
              <a:spcAft>
                <a:spcPts val="0"/>
              </a:spcAft>
              <a:buClr>
                <a:schemeClr val="dk1"/>
              </a:buClr>
              <a:buSzPct val="100000"/>
            </a:pPr>
            <a:r>
              <a:rPr lang="en" sz="1100">
                <a:solidFill>
                  <a:schemeClr val="dk1"/>
                </a:solidFill>
              </a:rPr>
              <a:t>Then I'm grouping anything that has to do with technology &amp; media</a:t>
            </a:r>
          </a:p>
          <a:p>
            <a:pPr marL="457200" lvl="0" indent="-298450" rtl="0">
              <a:lnSpc>
                <a:spcPct val="100000"/>
              </a:lnSpc>
              <a:spcBef>
                <a:spcPts val="0"/>
              </a:spcBef>
              <a:spcAft>
                <a:spcPts val="0"/>
              </a:spcAft>
              <a:buClr>
                <a:schemeClr val="dk1"/>
              </a:buClr>
              <a:buSzPct val="100000"/>
            </a:pPr>
            <a:r>
              <a:rPr lang="en" sz="1100">
                <a:solidFill>
                  <a:schemeClr val="dk1"/>
                </a:solidFill>
              </a:rPr>
              <a:t>One that has to do with careers and Alumni</a:t>
            </a:r>
          </a:p>
          <a:p>
            <a:pPr marL="457200" lvl="0" indent="-298450" rtl="0">
              <a:lnSpc>
                <a:spcPct val="100000"/>
              </a:lnSpc>
              <a:spcBef>
                <a:spcPts val="0"/>
              </a:spcBef>
              <a:spcAft>
                <a:spcPts val="0"/>
              </a:spcAft>
              <a:buClr>
                <a:schemeClr val="dk1"/>
              </a:buClr>
              <a:buSzPct val="100000"/>
            </a:pPr>
            <a:r>
              <a:rPr lang="en" sz="1100">
                <a:solidFill>
                  <a:schemeClr val="dk1"/>
                </a:solidFill>
              </a:rPr>
              <a:t>Making another for projects &amp; partners</a:t>
            </a:r>
          </a:p>
          <a:p>
            <a:pPr marL="457200" lvl="0" indent="-298450" rtl="0">
              <a:lnSpc>
                <a:spcPct val="100000"/>
              </a:lnSpc>
              <a:spcBef>
                <a:spcPts val="0"/>
              </a:spcBef>
              <a:spcAft>
                <a:spcPts val="0"/>
              </a:spcAft>
              <a:buClr>
                <a:schemeClr val="dk1"/>
              </a:buClr>
              <a:buSzPct val="100000"/>
            </a:pPr>
            <a:r>
              <a:rPr lang="en" sz="1100">
                <a:solidFill>
                  <a:schemeClr val="dk1"/>
                </a:solidFill>
              </a:rPr>
              <a:t>Placing into groups already made</a:t>
            </a:r>
          </a:p>
        </p:txBody>
      </p:sp>
      <p:sp>
        <p:nvSpPr>
          <p:cNvPr id="557" name="Shape 557"/>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98450" rtl="0">
              <a:lnSpc>
                <a:spcPct val="100000"/>
              </a:lnSpc>
              <a:spcBef>
                <a:spcPts val="0"/>
              </a:spcBef>
              <a:spcAft>
                <a:spcPts val="0"/>
              </a:spcAft>
              <a:buClr>
                <a:schemeClr val="dk1"/>
              </a:buClr>
              <a:buSzPct val="100000"/>
            </a:pPr>
            <a:r>
              <a:rPr lang="en" sz="1100">
                <a:solidFill>
                  <a:schemeClr val="dk1"/>
                </a:solidFill>
              </a:rPr>
              <a:t>hierarchy</a:t>
            </a:r>
          </a:p>
          <a:p>
            <a:pPr marL="914400" lvl="1" indent="-298450" rtl="0">
              <a:lnSpc>
                <a:spcPct val="100000"/>
              </a:lnSpc>
              <a:spcBef>
                <a:spcPts val="0"/>
              </a:spcBef>
              <a:spcAft>
                <a:spcPts val="0"/>
              </a:spcAft>
              <a:buClr>
                <a:schemeClr val="dk1"/>
              </a:buClr>
              <a:buSzPct val="100000"/>
            </a:pPr>
            <a:r>
              <a:rPr lang="en" sz="1100">
                <a:solidFill>
                  <a:schemeClr val="dk1"/>
                </a:solidFill>
              </a:rPr>
              <a:t>Critical</a:t>
            </a:r>
          </a:p>
          <a:p>
            <a:pPr marL="1371600" lvl="2" indent="-298450" rtl="0">
              <a:lnSpc>
                <a:spcPct val="100000"/>
              </a:lnSpc>
              <a:spcBef>
                <a:spcPts val="0"/>
              </a:spcBef>
              <a:spcAft>
                <a:spcPts val="0"/>
              </a:spcAft>
              <a:buClr>
                <a:schemeClr val="dk1"/>
              </a:buClr>
              <a:buSzPct val="100000"/>
            </a:pPr>
            <a:r>
              <a:rPr lang="en" sz="1100">
                <a:solidFill>
                  <a:schemeClr val="dk1"/>
                </a:solidFill>
              </a:rPr>
              <a:t>Application Information</a:t>
            </a:r>
          </a:p>
          <a:p>
            <a:pPr marL="1371600" lvl="2" indent="-298450" rtl="0">
              <a:lnSpc>
                <a:spcPct val="100000"/>
              </a:lnSpc>
              <a:spcBef>
                <a:spcPts val="0"/>
              </a:spcBef>
              <a:spcAft>
                <a:spcPts val="0"/>
              </a:spcAft>
              <a:buClr>
                <a:schemeClr val="dk1"/>
              </a:buClr>
              <a:buSzPct val="100000"/>
            </a:pPr>
            <a:r>
              <a:rPr lang="en" sz="1100">
                <a:solidFill>
                  <a:schemeClr val="dk1"/>
                </a:solidFill>
              </a:rPr>
              <a:t>Technology and Media</a:t>
            </a:r>
          </a:p>
          <a:p>
            <a:pPr marL="914400" lvl="1" indent="-298450" rtl="0">
              <a:lnSpc>
                <a:spcPct val="100000"/>
              </a:lnSpc>
              <a:spcBef>
                <a:spcPts val="0"/>
              </a:spcBef>
              <a:spcAft>
                <a:spcPts val="0"/>
              </a:spcAft>
              <a:buClr>
                <a:schemeClr val="dk1"/>
              </a:buClr>
              <a:buSzPct val="100000"/>
            </a:pPr>
            <a:r>
              <a:rPr lang="en" sz="1100">
                <a:solidFill>
                  <a:schemeClr val="dk1"/>
                </a:solidFill>
              </a:rPr>
              <a:t>Important</a:t>
            </a:r>
          </a:p>
          <a:p>
            <a:pPr marL="1371600" lvl="2" indent="-298450" rtl="0">
              <a:lnSpc>
                <a:spcPct val="100000"/>
              </a:lnSpc>
              <a:spcBef>
                <a:spcPts val="0"/>
              </a:spcBef>
              <a:spcAft>
                <a:spcPts val="0"/>
              </a:spcAft>
              <a:buClr>
                <a:schemeClr val="dk1"/>
              </a:buClr>
              <a:buSzPct val="100000"/>
            </a:pPr>
            <a:r>
              <a:rPr lang="en" sz="1100">
                <a:solidFill>
                  <a:schemeClr val="dk1"/>
                </a:solidFill>
              </a:rPr>
              <a:t>Alumni and Career</a:t>
            </a:r>
          </a:p>
          <a:p>
            <a:pPr marL="1371600" lvl="2" indent="-298450" rtl="0">
              <a:lnSpc>
                <a:spcPct val="100000"/>
              </a:lnSpc>
              <a:spcBef>
                <a:spcPts val="0"/>
              </a:spcBef>
              <a:spcAft>
                <a:spcPts val="0"/>
              </a:spcAft>
              <a:buClr>
                <a:schemeClr val="dk1"/>
              </a:buClr>
              <a:buSzPct val="100000"/>
            </a:pPr>
            <a:r>
              <a:rPr lang="en" sz="1100">
                <a:solidFill>
                  <a:schemeClr val="dk1"/>
                </a:solidFill>
              </a:rPr>
              <a:t>Program Related</a:t>
            </a:r>
          </a:p>
          <a:p>
            <a:pPr marL="1371600" lvl="2" indent="-298450" rtl="0">
              <a:lnSpc>
                <a:spcPct val="100000"/>
              </a:lnSpc>
              <a:spcBef>
                <a:spcPts val="0"/>
              </a:spcBef>
              <a:spcAft>
                <a:spcPts val="0"/>
              </a:spcAft>
              <a:buClr>
                <a:schemeClr val="dk1"/>
              </a:buClr>
              <a:buSzPct val="100000"/>
            </a:pPr>
            <a:r>
              <a:rPr lang="en" sz="1100">
                <a:solidFill>
                  <a:schemeClr val="dk1"/>
                </a:solidFill>
              </a:rPr>
              <a:t>International</a:t>
            </a:r>
          </a:p>
          <a:p>
            <a:pPr marL="914400" lvl="1" indent="-298450" rtl="0">
              <a:lnSpc>
                <a:spcPct val="100000"/>
              </a:lnSpc>
              <a:spcBef>
                <a:spcPts val="0"/>
              </a:spcBef>
              <a:spcAft>
                <a:spcPts val="0"/>
              </a:spcAft>
              <a:buClr>
                <a:schemeClr val="dk1"/>
              </a:buClr>
              <a:buSzPct val="100000"/>
            </a:pPr>
            <a:r>
              <a:rPr lang="en" sz="1100">
                <a:solidFill>
                  <a:schemeClr val="dk1"/>
                </a:solidFill>
              </a:rPr>
              <a:t>Unimportant</a:t>
            </a:r>
          </a:p>
          <a:p>
            <a:pPr marL="1371600" lvl="2" indent="-298450" rtl="0">
              <a:lnSpc>
                <a:spcPct val="100000"/>
              </a:lnSpc>
              <a:spcBef>
                <a:spcPts val="0"/>
              </a:spcBef>
              <a:spcAft>
                <a:spcPts val="0"/>
              </a:spcAft>
              <a:buClr>
                <a:schemeClr val="dk1"/>
              </a:buClr>
              <a:buSzPct val="100000"/>
            </a:pPr>
            <a:r>
              <a:rPr lang="en" sz="1100">
                <a:solidFill>
                  <a:schemeClr val="dk1"/>
                </a:solidFill>
              </a:rPr>
              <a:t>Partners</a:t>
            </a: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Shape 56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563" name="Shape 563"/>
          <p:cNvSpPr txBox="1">
            <a:spLocks noGrp="1"/>
          </p:cNvSpPr>
          <p:nvPr>
            <p:ph type="body" idx="1"/>
          </p:nvPr>
        </p:nvSpPr>
        <p:spPr>
          <a:xfrm>
            <a:off x="311700" y="1000075"/>
            <a:ext cx="3999899"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dirty="0">
                <a:solidFill>
                  <a:schemeClr val="dk1"/>
                </a:solidFill>
              </a:rPr>
              <a:t>Male under 40</a:t>
            </a:r>
          </a:p>
          <a:p>
            <a:pPr lvl="0" rtl="0">
              <a:lnSpc>
                <a:spcPct val="100000"/>
              </a:lnSpc>
              <a:spcBef>
                <a:spcPts val="0"/>
              </a:spcBef>
              <a:spcAft>
                <a:spcPts val="0"/>
              </a:spcAft>
              <a:buClr>
                <a:schemeClr val="dk1"/>
              </a:buClr>
              <a:buSzPct val="100000"/>
              <a:buFont typeface="Arial"/>
              <a:buNone/>
            </a:pPr>
            <a:r>
              <a:rPr lang="en" sz="1100" b="1" dirty="0">
                <a:solidFill>
                  <a:schemeClr val="dk1"/>
                </a:solidFill>
              </a:rPr>
              <a:t>Time: 21 minutes</a:t>
            </a:r>
          </a:p>
          <a:p>
            <a:pPr marL="457200" lvl="0" indent="-298450" rtl="0">
              <a:spcBef>
                <a:spcPts val="0"/>
              </a:spcBef>
              <a:spcAft>
                <a:spcPts val="0"/>
              </a:spcAft>
              <a:buClr>
                <a:schemeClr val="dk1"/>
              </a:buClr>
              <a:buSzPct val="100000"/>
            </a:pPr>
            <a:r>
              <a:rPr lang="en" sz="1100" dirty="0">
                <a:solidFill>
                  <a:schemeClr val="dk1"/>
                </a:solidFill>
              </a:rPr>
              <a:t>Reading names out loud</a:t>
            </a:r>
          </a:p>
          <a:p>
            <a:pPr marL="457200" lvl="0" indent="-298450" rtl="0">
              <a:spcBef>
                <a:spcPts val="0"/>
              </a:spcBef>
              <a:spcAft>
                <a:spcPts val="0"/>
              </a:spcAft>
              <a:buClr>
                <a:schemeClr val="dk1"/>
              </a:buClr>
              <a:buSzPct val="100000"/>
            </a:pPr>
            <a:r>
              <a:rPr lang="en" sz="1100" dirty="0">
                <a:solidFill>
                  <a:schemeClr val="dk1"/>
                </a:solidFill>
              </a:rPr>
              <a:t>Going to put </a:t>
            </a:r>
            <a:r>
              <a:rPr lang="en" sz="1100" dirty="0" err="1">
                <a:solidFill>
                  <a:schemeClr val="dk1"/>
                </a:solidFill>
              </a:rPr>
              <a:t>miami</a:t>
            </a:r>
            <a:r>
              <a:rPr lang="en" sz="1100" dirty="0">
                <a:solidFill>
                  <a:schemeClr val="dk1"/>
                </a:solidFill>
              </a:rPr>
              <a:t> </a:t>
            </a:r>
            <a:r>
              <a:rPr lang="en" sz="1100" dirty="0" err="1">
                <a:solidFill>
                  <a:schemeClr val="dk1"/>
                </a:solidFill>
              </a:rPr>
              <a:t>faq</a:t>
            </a:r>
            <a:r>
              <a:rPr lang="en" sz="1100" dirty="0">
                <a:solidFill>
                  <a:schemeClr val="dk1"/>
                </a:solidFill>
              </a:rPr>
              <a:t> with still have questions.</a:t>
            </a:r>
          </a:p>
          <a:p>
            <a:pPr marL="457200" lvl="0" indent="-298450" rtl="0">
              <a:spcBef>
                <a:spcPts val="0"/>
              </a:spcBef>
              <a:spcAft>
                <a:spcPts val="0"/>
              </a:spcAft>
              <a:buClr>
                <a:schemeClr val="dk1"/>
              </a:buClr>
              <a:buSzPct val="100000"/>
            </a:pPr>
            <a:r>
              <a:rPr lang="en" sz="1100" dirty="0">
                <a:solidFill>
                  <a:schemeClr val="dk1"/>
                </a:solidFill>
              </a:rPr>
              <a:t>Is explaining what he's doing</a:t>
            </a:r>
          </a:p>
          <a:p>
            <a:pPr marL="457200" lvl="0" indent="-298450" rtl="0">
              <a:spcBef>
                <a:spcPts val="0"/>
              </a:spcBef>
              <a:spcAft>
                <a:spcPts val="0"/>
              </a:spcAft>
              <a:buClr>
                <a:schemeClr val="dk1"/>
              </a:buClr>
              <a:buSzPct val="100000"/>
            </a:pPr>
            <a:r>
              <a:rPr lang="en" sz="1100" dirty="0">
                <a:solidFill>
                  <a:schemeClr val="dk1"/>
                </a:solidFill>
              </a:rPr>
              <a:t>Going to put app deadlines together</a:t>
            </a:r>
          </a:p>
          <a:p>
            <a:pPr marL="457200" lvl="0" indent="-298450" rtl="0">
              <a:spcBef>
                <a:spcPts val="0"/>
              </a:spcBef>
              <a:spcAft>
                <a:spcPts val="0"/>
              </a:spcAft>
              <a:buClr>
                <a:schemeClr val="dk1"/>
              </a:buClr>
              <a:buSzPct val="100000"/>
            </a:pPr>
            <a:r>
              <a:rPr lang="en" sz="1100" dirty="0">
                <a:solidFill>
                  <a:schemeClr val="dk1"/>
                </a:solidFill>
              </a:rPr>
              <a:t>Electives with student and fees because it sounds like a student registering</a:t>
            </a:r>
          </a:p>
          <a:p>
            <a:pPr marL="457200" lvl="0" indent="-298450" rtl="0">
              <a:spcBef>
                <a:spcPts val="0"/>
              </a:spcBef>
              <a:spcAft>
                <a:spcPts val="0"/>
              </a:spcAft>
              <a:buClr>
                <a:schemeClr val="dk1"/>
              </a:buClr>
              <a:buSzPct val="100000"/>
            </a:pPr>
            <a:r>
              <a:rPr lang="en" sz="1100" dirty="0">
                <a:solidFill>
                  <a:schemeClr val="dk1"/>
                </a:solidFill>
              </a:rPr>
              <a:t>Put visit us with </a:t>
            </a:r>
            <a:r>
              <a:rPr lang="en" sz="1100" dirty="0" err="1">
                <a:solidFill>
                  <a:schemeClr val="dk1"/>
                </a:solidFill>
              </a:rPr>
              <a:t>miami</a:t>
            </a:r>
            <a:r>
              <a:rPr lang="en" sz="1100" dirty="0">
                <a:solidFill>
                  <a:schemeClr val="dk1"/>
                </a:solidFill>
              </a:rPr>
              <a:t> FAQ's</a:t>
            </a:r>
          </a:p>
          <a:p>
            <a:pPr marL="457200" lvl="0" indent="-298450" rtl="0">
              <a:spcBef>
                <a:spcPts val="0"/>
              </a:spcBef>
              <a:spcAft>
                <a:spcPts val="0"/>
              </a:spcAft>
              <a:buClr>
                <a:schemeClr val="dk1"/>
              </a:buClr>
              <a:buSzPct val="100000"/>
            </a:pPr>
            <a:r>
              <a:rPr lang="en" sz="1100" dirty="0">
                <a:solidFill>
                  <a:schemeClr val="dk1"/>
                </a:solidFill>
              </a:rPr>
              <a:t>Application requirement with supporting document because it sounds like info on how to sign up.</a:t>
            </a:r>
          </a:p>
          <a:p>
            <a:pPr marL="457200" lvl="0" indent="-298450" rtl="0">
              <a:spcBef>
                <a:spcPts val="0"/>
              </a:spcBef>
              <a:spcAft>
                <a:spcPts val="0"/>
              </a:spcAft>
              <a:buClr>
                <a:schemeClr val="dk1"/>
              </a:buClr>
              <a:buSzPct val="100000"/>
            </a:pPr>
            <a:r>
              <a:rPr lang="en" sz="1100" dirty="0">
                <a:solidFill>
                  <a:schemeClr val="dk1"/>
                </a:solidFill>
              </a:rPr>
              <a:t>Having difficulty</a:t>
            </a:r>
          </a:p>
          <a:p>
            <a:pPr marL="457200" lvl="0" indent="-298450" rtl="0">
              <a:spcBef>
                <a:spcPts val="0"/>
              </a:spcBef>
              <a:spcAft>
                <a:spcPts val="0"/>
              </a:spcAft>
              <a:buClr>
                <a:schemeClr val="dk1"/>
              </a:buClr>
              <a:buSzPct val="100000"/>
            </a:pPr>
            <a:r>
              <a:rPr lang="en" sz="1100" dirty="0">
                <a:solidFill>
                  <a:schemeClr val="dk1"/>
                </a:solidFill>
              </a:rPr>
              <a:t>FAQ's with General Inquiries phone number</a:t>
            </a:r>
          </a:p>
          <a:p>
            <a:pPr marL="457200" lvl="0" indent="-298450" rtl="0">
              <a:spcBef>
                <a:spcPts val="0"/>
              </a:spcBef>
              <a:spcAft>
                <a:spcPts val="0"/>
              </a:spcAft>
              <a:buClr>
                <a:schemeClr val="dk1"/>
              </a:buClr>
              <a:buSzPct val="100000"/>
            </a:pPr>
            <a:r>
              <a:rPr lang="en" sz="1100" dirty="0">
                <a:solidFill>
                  <a:schemeClr val="dk1"/>
                </a:solidFill>
              </a:rPr>
              <a:t>Cores together because they both have core.</a:t>
            </a:r>
          </a:p>
          <a:p>
            <a:pPr marL="457200" lvl="0" indent="-298450" rtl="0">
              <a:spcBef>
                <a:spcPts val="0"/>
              </a:spcBef>
              <a:spcAft>
                <a:spcPts val="0"/>
              </a:spcAft>
              <a:buClr>
                <a:schemeClr val="dk1"/>
              </a:buClr>
              <a:buSzPct val="100000"/>
            </a:pPr>
            <a:r>
              <a:rPr lang="en" sz="1100" dirty="0">
                <a:solidFill>
                  <a:schemeClr val="dk1"/>
                </a:solidFill>
              </a:rPr>
              <a:t>Newsletter with General Inquiries phone number</a:t>
            </a:r>
          </a:p>
          <a:p>
            <a:pPr marL="457200" lvl="0" indent="-298450" rtl="0">
              <a:spcBef>
                <a:spcPts val="0"/>
              </a:spcBef>
              <a:spcAft>
                <a:spcPts val="0"/>
              </a:spcAft>
              <a:buClr>
                <a:schemeClr val="dk1"/>
              </a:buClr>
              <a:buSzPct val="100000"/>
            </a:pPr>
            <a:r>
              <a:rPr lang="en" sz="1100" dirty="0">
                <a:solidFill>
                  <a:schemeClr val="dk1"/>
                </a:solidFill>
              </a:rPr>
              <a:t>UX lab with Game Design</a:t>
            </a:r>
          </a:p>
          <a:p>
            <a:pPr marL="457200" lvl="0" indent="-298450" rtl="0">
              <a:spcBef>
                <a:spcPts val="0"/>
              </a:spcBef>
              <a:spcAft>
                <a:spcPts val="0"/>
              </a:spcAft>
              <a:buClr>
                <a:schemeClr val="dk1"/>
              </a:buClr>
              <a:buSzPct val="100000"/>
            </a:pPr>
            <a:r>
              <a:rPr lang="en" sz="1100" dirty="0" err="1">
                <a:solidFill>
                  <a:schemeClr val="dk1"/>
                </a:solidFill>
              </a:rPr>
              <a:t>LinkedIN</a:t>
            </a:r>
            <a:r>
              <a:rPr lang="en" sz="1100" dirty="0">
                <a:solidFill>
                  <a:schemeClr val="dk1"/>
                </a:solidFill>
              </a:rPr>
              <a:t> placed with internship and jobs</a:t>
            </a:r>
          </a:p>
          <a:p>
            <a:pPr marL="457200" lvl="0" indent="-298450" rtl="0">
              <a:spcBef>
                <a:spcPts val="0"/>
              </a:spcBef>
              <a:spcAft>
                <a:spcPts val="0"/>
              </a:spcAft>
              <a:buClr>
                <a:schemeClr val="dk1"/>
              </a:buClr>
              <a:buSzPct val="100000"/>
            </a:pPr>
            <a:r>
              <a:rPr lang="en" sz="1100" dirty="0">
                <a:solidFill>
                  <a:schemeClr val="dk1"/>
                </a:solidFill>
              </a:rPr>
              <a:t>Collaboration with Partners</a:t>
            </a:r>
          </a:p>
          <a:p>
            <a:pPr marL="457200" lvl="0" indent="-298450" rtl="0">
              <a:spcBef>
                <a:spcPts val="0"/>
              </a:spcBef>
              <a:spcAft>
                <a:spcPts val="0"/>
              </a:spcAft>
              <a:buClr>
                <a:schemeClr val="dk1"/>
              </a:buClr>
              <a:buSzPct val="100000"/>
            </a:pPr>
            <a:r>
              <a:rPr lang="en" sz="1100" dirty="0">
                <a:solidFill>
                  <a:schemeClr val="dk1"/>
                </a:solidFill>
              </a:rPr>
              <a:t>Program description with stay informed</a:t>
            </a:r>
          </a:p>
          <a:p>
            <a:pPr marL="457200" lvl="0" indent="-298450" rtl="0">
              <a:spcBef>
                <a:spcPts val="0"/>
              </a:spcBef>
              <a:spcAft>
                <a:spcPts val="0"/>
              </a:spcAft>
              <a:buClr>
                <a:schemeClr val="dk1"/>
              </a:buClr>
              <a:buSzPct val="100000"/>
            </a:pPr>
            <a:r>
              <a:rPr lang="en" sz="1100" dirty="0">
                <a:solidFill>
                  <a:schemeClr val="dk1"/>
                </a:solidFill>
              </a:rPr>
              <a:t>Games for console with Game design</a:t>
            </a:r>
          </a:p>
          <a:p>
            <a:pPr marL="457200" lvl="0" indent="-298450" rtl="0">
              <a:spcBef>
                <a:spcPts val="0"/>
              </a:spcBef>
              <a:spcAft>
                <a:spcPts val="0"/>
              </a:spcAft>
              <a:buClr>
                <a:schemeClr val="dk1"/>
              </a:buClr>
              <a:buSzPct val="100000"/>
            </a:pPr>
            <a:r>
              <a:rPr lang="en" sz="1100" dirty="0">
                <a:solidFill>
                  <a:schemeClr val="dk1"/>
                </a:solidFill>
              </a:rPr>
              <a:t>MFA Curriculum with Minor Curriculum</a:t>
            </a:r>
          </a:p>
        </p:txBody>
      </p:sp>
      <p:sp>
        <p:nvSpPr>
          <p:cNvPr id="564" name="Shape 564"/>
          <p:cNvSpPr txBox="1">
            <a:spLocks noGrp="1"/>
          </p:cNvSpPr>
          <p:nvPr>
            <p:ph type="body" idx="2"/>
          </p:nvPr>
        </p:nvSpPr>
        <p:spPr>
          <a:xfrm>
            <a:off x="4832400" y="789125"/>
            <a:ext cx="3999899" cy="3416400"/>
          </a:xfrm>
          <a:prstGeom prst="rect">
            <a:avLst/>
          </a:prstGeom>
        </p:spPr>
        <p:txBody>
          <a:bodyPr lIns="91425" tIns="91425" rIns="91425" bIns="91425" anchor="t" anchorCtr="0">
            <a:noAutofit/>
          </a:bodyPr>
          <a:lstStyle/>
          <a:p>
            <a:pPr lvl="0" rtl="0">
              <a:spcBef>
                <a:spcPts val="0"/>
              </a:spcBef>
              <a:spcAft>
                <a:spcPts val="0"/>
              </a:spcAft>
              <a:buNone/>
            </a:pPr>
            <a:endParaRPr sz="1100">
              <a:solidFill>
                <a:schemeClr val="dk1"/>
              </a:solidFill>
            </a:endParaRPr>
          </a:p>
          <a:p>
            <a:pPr marL="457200" lvl="0" indent="-298450" rtl="0">
              <a:spcBef>
                <a:spcPts val="0"/>
              </a:spcBef>
              <a:spcAft>
                <a:spcPts val="0"/>
              </a:spcAft>
              <a:buClr>
                <a:schemeClr val="dk1"/>
              </a:buClr>
              <a:buSzPct val="100000"/>
            </a:pPr>
            <a:r>
              <a:rPr lang="en" sz="1100">
                <a:solidFill>
                  <a:schemeClr val="dk1"/>
                </a:solidFill>
              </a:rPr>
              <a:t>Canelink with Twitter because uncertain of what it its</a:t>
            </a:r>
          </a:p>
          <a:p>
            <a:pPr marL="457200" lvl="0" indent="-298450" rtl="0">
              <a:spcBef>
                <a:spcPts val="0"/>
              </a:spcBef>
              <a:spcAft>
                <a:spcPts val="0"/>
              </a:spcAft>
              <a:buClr>
                <a:schemeClr val="dk1"/>
              </a:buClr>
              <a:buSzPct val="100000"/>
            </a:pPr>
            <a:r>
              <a:rPr lang="en" sz="1100">
                <a:solidFill>
                  <a:schemeClr val="dk1"/>
                </a:solidFill>
              </a:rPr>
              <a:t>English language proficiency results with international students</a:t>
            </a:r>
          </a:p>
          <a:p>
            <a:pPr marL="457200" lvl="0" indent="-298450" rtl="0">
              <a:spcBef>
                <a:spcPts val="0"/>
              </a:spcBef>
              <a:spcAft>
                <a:spcPts val="0"/>
              </a:spcAft>
              <a:buClr>
                <a:schemeClr val="dk1"/>
              </a:buClr>
              <a:buSzPct val="100000"/>
            </a:pPr>
            <a:r>
              <a:rPr lang="en" sz="1100">
                <a:solidFill>
                  <a:schemeClr val="dk1"/>
                </a:solidFill>
              </a:rPr>
              <a:t>Transcript with supporting documents</a:t>
            </a:r>
          </a:p>
          <a:p>
            <a:pPr marL="457200" lvl="0" indent="-298450" rtl="0">
              <a:spcBef>
                <a:spcPts val="0"/>
              </a:spcBef>
              <a:spcAft>
                <a:spcPts val="0"/>
              </a:spcAft>
              <a:buClr>
                <a:schemeClr val="dk1"/>
              </a:buClr>
              <a:buSzPct val="100000"/>
            </a:pPr>
            <a:r>
              <a:rPr lang="en" sz="1100">
                <a:solidFill>
                  <a:schemeClr val="dk1"/>
                </a:solidFill>
              </a:rPr>
              <a:t>Toppel career with helping launch career</a:t>
            </a:r>
          </a:p>
          <a:p>
            <a:pPr marL="457200" lvl="0" indent="-298450" rtl="0">
              <a:spcBef>
                <a:spcPts val="0"/>
              </a:spcBef>
              <a:spcAft>
                <a:spcPts val="0"/>
              </a:spcAft>
              <a:buClr>
                <a:schemeClr val="dk1"/>
              </a:buClr>
              <a:buSzPct val="100000"/>
            </a:pPr>
            <a:r>
              <a:rPr lang="en" sz="1100">
                <a:solidFill>
                  <a:schemeClr val="dk1"/>
                </a:solidFill>
              </a:rPr>
              <a:t>Get in touch with visit us also resources</a:t>
            </a:r>
          </a:p>
          <a:p>
            <a:pPr marL="457200" lvl="0" indent="-298450" rtl="0">
              <a:spcBef>
                <a:spcPts val="0"/>
              </a:spcBef>
              <a:spcAft>
                <a:spcPts val="0"/>
              </a:spcAft>
              <a:buClr>
                <a:schemeClr val="dk1"/>
              </a:buClr>
              <a:buSzPct val="100000"/>
            </a:pPr>
            <a:r>
              <a:rPr lang="en" sz="1100">
                <a:solidFill>
                  <a:schemeClr val="dk1"/>
                </a:solidFill>
              </a:rPr>
              <a:t>UX Ui with gamers also with Queso and Technology</a:t>
            </a:r>
          </a:p>
          <a:p>
            <a:pPr marL="457200" lvl="0" indent="-298450" rtl="0">
              <a:spcBef>
                <a:spcPts val="0"/>
              </a:spcBef>
              <a:spcAft>
                <a:spcPts val="0"/>
              </a:spcAft>
              <a:buClr>
                <a:schemeClr val="dk1"/>
              </a:buClr>
              <a:buSzPct val="100000"/>
            </a:pPr>
            <a:r>
              <a:rPr lang="en" sz="1100">
                <a:solidFill>
                  <a:schemeClr val="dk1"/>
                </a:solidFill>
              </a:rPr>
              <a:t>hierarchy</a:t>
            </a:r>
          </a:p>
          <a:p>
            <a:pPr marL="914400" lvl="1" indent="-298450" rtl="0">
              <a:spcBef>
                <a:spcPts val="0"/>
              </a:spcBef>
              <a:spcAft>
                <a:spcPts val="0"/>
              </a:spcAft>
              <a:buClr>
                <a:schemeClr val="dk1"/>
              </a:buClr>
              <a:buSzPct val="100000"/>
            </a:pPr>
            <a:r>
              <a:rPr lang="en" sz="1100">
                <a:solidFill>
                  <a:schemeClr val="dk1"/>
                </a:solidFill>
              </a:rPr>
              <a:t>Critical</a:t>
            </a:r>
          </a:p>
          <a:p>
            <a:pPr marL="1371600" lvl="2" indent="-298450" rtl="0">
              <a:spcBef>
                <a:spcPts val="0"/>
              </a:spcBef>
              <a:spcAft>
                <a:spcPts val="0"/>
              </a:spcAft>
              <a:buClr>
                <a:schemeClr val="dk1"/>
              </a:buClr>
              <a:buSzPct val="100000"/>
            </a:pPr>
            <a:r>
              <a:rPr lang="en" sz="1100">
                <a:solidFill>
                  <a:schemeClr val="dk1"/>
                </a:solidFill>
              </a:rPr>
              <a:t>Application &amp; Documents</a:t>
            </a:r>
          </a:p>
          <a:p>
            <a:pPr marL="1371600" lvl="2" indent="-298450" rtl="0">
              <a:spcBef>
                <a:spcPts val="0"/>
              </a:spcBef>
              <a:spcAft>
                <a:spcPts val="0"/>
              </a:spcAft>
              <a:buClr>
                <a:schemeClr val="dk1"/>
              </a:buClr>
              <a:buSzPct val="100000"/>
            </a:pPr>
            <a:r>
              <a:rPr lang="en" sz="1100">
                <a:solidFill>
                  <a:schemeClr val="dk1"/>
                </a:solidFill>
              </a:rPr>
              <a:t>Minors/Majors Programs</a:t>
            </a:r>
          </a:p>
          <a:p>
            <a:pPr marL="1371600" lvl="2" indent="-298450" rtl="0">
              <a:spcBef>
                <a:spcPts val="0"/>
              </a:spcBef>
              <a:spcAft>
                <a:spcPts val="0"/>
              </a:spcAft>
              <a:buClr>
                <a:schemeClr val="dk1"/>
              </a:buClr>
              <a:buSzPct val="100000"/>
            </a:pPr>
            <a:r>
              <a:rPr lang="en" sz="1100">
                <a:solidFill>
                  <a:schemeClr val="dk1"/>
                </a:solidFill>
              </a:rPr>
              <a:t>Interactive Media Programs</a:t>
            </a:r>
          </a:p>
          <a:p>
            <a:pPr marL="1371600" lvl="2" indent="-298450" rtl="0">
              <a:spcBef>
                <a:spcPts val="0"/>
              </a:spcBef>
              <a:spcAft>
                <a:spcPts val="0"/>
              </a:spcAft>
              <a:buClr>
                <a:schemeClr val="dk1"/>
              </a:buClr>
              <a:buSzPct val="100000"/>
            </a:pPr>
            <a:r>
              <a:rPr lang="en" sz="1100">
                <a:solidFill>
                  <a:schemeClr val="dk1"/>
                </a:solidFill>
              </a:rPr>
              <a:t>About Us</a:t>
            </a:r>
          </a:p>
          <a:p>
            <a:pPr marL="914400" lvl="1" indent="-298450" rtl="0">
              <a:spcBef>
                <a:spcPts val="0"/>
              </a:spcBef>
              <a:spcAft>
                <a:spcPts val="0"/>
              </a:spcAft>
              <a:buClr>
                <a:schemeClr val="dk1"/>
              </a:buClr>
              <a:buSzPct val="100000"/>
            </a:pPr>
            <a:r>
              <a:rPr lang="en" sz="1100">
                <a:solidFill>
                  <a:schemeClr val="dk1"/>
                </a:solidFill>
              </a:rPr>
              <a:t>Important</a:t>
            </a:r>
          </a:p>
          <a:p>
            <a:pPr marL="1371600" lvl="2" indent="-298450" rtl="0">
              <a:spcBef>
                <a:spcPts val="0"/>
              </a:spcBef>
              <a:spcAft>
                <a:spcPts val="0"/>
              </a:spcAft>
              <a:buClr>
                <a:schemeClr val="dk1"/>
              </a:buClr>
              <a:buSzPct val="100000"/>
            </a:pPr>
            <a:r>
              <a:rPr lang="en" sz="1100">
                <a:solidFill>
                  <a:schemeClr val="dk1"/>
                </a:solidFill>
              </a:rPr>
              <a:t>Courses</a:t>
            </a:r>
          </a:p>
          <a:p>
            <a:pPr marL="1371600" lvl="2" indent="-298450" rtl="0">
              <a:spcBef>
                <a:spcPts val="0"/>
              </a:spcBef>
              <a:spcAft>
                <a:spcPts val="0"/>
              </a:spcAft>
              <a:buClr>
                <a:schemeClr val="dk1"/>
              </a:buClr>
              <a:buSzPct val="100000"/>
            </a:pPr>
            <a:r>
              <a:rPr lang="en" sz="1100">
                <a:solidFill>
                  <a:schemeClr val="dk1"/>
                </a:solidFill>
              </a:rPr>
              <a:t>Career Services</a:t>
            </a:r>
          </a:p>
          <a:p>
            <a:pPr marL="1371600" lvl="2" indent="-298450" rtl="0">
              <a:spcBef>
                <a:spcPts val="0"/>
              </a:spcBef>
              <a:spcAft>
                <a:spcPts val="0"/>
              </a:spcAft>
              <a:buClr>
                <a:schemeClr val="dk1"/>
              </a:buClr>
              <a:buSzPct val="100000"/>
            </a:pPr>
            <a:r>
              <a:rPr lang="en" sz="1100">
                <a:solidFill>
                  <a:schemeClr val="dk1"/>
                </a:solidFill>
              </a:rPr>
              <a:t>FAQs</a:t>
            </a:r>
          </a:p>
          <a:p>
            <a:pPr marL="1371600" lvl="2" indent="-298450" rtl="0">
              <a:spcBef>
                <a:spcPts val="0"/>
              </a:spcBef>
              <a:spcAft>
                <a:spcPts val="0"/>
              </a:spcAft>
              <a:buClr>
                <a:schemeClr val="dk1"/>
              </a:buClr>
              <a:buSzPct val="100000"/>
            </a:pPr>
            <a:r>
              <a:rPr lang="en" sz="1100">
                <a:solidFill>
                  <a:schemeClr val="dk1"/>
                </a:solidFill>
              </a:rPr>
              <a:t>International Students</a:t>
            </a:r>
          </a:p>
          <a:p>
            <a:pPr marL="914400" lvl="1" indent="-298450" rtl="0">
              <a:spcBef>
                <a:spcPts val="0"/>
              </a:spcBef>
              <a:spcAft>
                <a:spcPts val="0"/>
              </a:spcAft>
              <a:buClr>
                <a:schemeClr val="dk1"/>
              </a:buClr>
              <a:buSzPct val="100000"/>
            </a:pPr>
            <a:r>
              <a:rPr lang="en" sz="1100">
                <a:solidFill>
                  <a:schemeClr val="dk1"/>
                </a:solidFill>
              </a:rPr>
              <a:t>Unimportant</a:t>
            </a:r>
          </a:p>
          <a:p>
            <a:pPr marL="1371600" lvl="2" indent="-298450" rtl="0">
              <a:spcBef>
                <a:spcPts val="0"/>
              </a:spcBef>
              <a:spcAft>
                <a:spcPts val="0"/>
              </a:spcAft>
              <a:buClr>
                <a:schemeClr val="dk1"/>
              </a:buClr>
              <a:buSzPct val="100000"/>
            </a:pPr>
            <a:r>
              <a:rPr lang="en" sz="1100">
                <a:solidFill>
                  <a:schemeClr val="dk1"/>
                </a:solidFill>
              </a:rPr>
              <a:t>Student Work</a:t>
            </a:r>
          </a:p>
          <a:p>
            <a:pPr marL="1371600" lvl="2" indent="-298450" rtl="0">
              <a:spcBef>
                <a:spcPts val="0"/>
              </a:spcBef>
              <a:spcAft>
                <a:spcPts val="0"/>
              </a:spcAft>
              <a:buClr>
                <a:schemeClr val="dk1"/>
              </a:buClr>
              <a:buSzPct val="100000"/>
            </a:pPr>
            <a:r>
              <a:rPr lang="en" sz="1100">
                <a:solidFill>
                  <a:schemeClr val="dk1"/>
                </a:solidFill>
              </a:rPr>
              <a:t>Stay Connected</a:t>
            </a:r>
          </a:p>
          <a:p>
            <a:pPr marL="0" marR="0" lvl="0" indent="0" algn="l" rtl="0">
              <a:lnSpc>
                <a:spcPct val="100000"/>
              </a:lnSpc>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68"/>
        <p:cNvGrpSpPr/>
        <p:nvPr/>
      </p:nvGrpSpPr>
      <p:grpSpPr>
        <a:xfrm>
          <a:off x="0" y="0"/>
          <a:ext cx="0" cy="0"/>
          <a:chOff x="0" y="0"/>
          <a:chExt cx="0" cy="0"/>
        </a:xfrm>
      </p:grpSpPr>
      <p:sp>
        <p:nvSpPr>
          <p:cNvPr id="569" name="Shape 56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570" name="Shape 570"/>
          <p:cNvSpPr txBox="1">
            <a:spLocks noGrp="1"/>
          </p:cNvSpPr>
          <p:nvPr>
            <p:ph type="body" idx="1"/>
          </p:nvPr>
        </p:nvSpPr>
        <p:spPr>
          <a:xfrm>
            <a:off x="311700" y="1000075"/>
            <a:ext cx="3999899"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Male under 40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17 minutes</a:t>
            </a:r>
          </a:p>
          <a:p>
            <a:pPr marL="457200" lvl="0" indent="-298450" rtl="0">
              <a:spcBef>
                <a:spcPts val="0"/>
              </a:spcBef>
              <a:spcAft>
                <a:spcPts val="0"/>
              </a:spcAft>
              <a:buClr>
                <a:schemeClr val="dk1"/>
              </a:buClr>
              <a:buSzPct val="100000"/>
            </a:pPr>
            <a:r>
              <a:rPr lang="en" sz="1100">
                <a:solidFill>
                  <a:schemeClr val="dk1"/>
                </a:solidFill>
              </a:rPr>
              <a:t>Faculty international student under University, along with canelink, these are all things that relate to Universities</a:t>
            </a:r>
          </a:p>
          <a:p>
            <a:pPr marL="457200" lvl="0" indent="-298450" rtl="0">
              <a:spcBef>
                <a:spcPts val="0"/>
              </a:spcBef>
              <a:spcAft>
                <a:spcPts val="0"/>
              </a:spcAft>
              <a:buClr>
                <a:schemeClr val="dk1"/>
              </a:buClr>
              <a:buSzPct val="100000"/>
            </a:pPr>
            <a:r>
              <a:rPr lang="en" sz="1100">
                <a:solidFill>
                  <a:schemeClr val="dk1"/>
                </a:solidFill>
              </a:rPr>
              <a:t>Thinking about what websites have</a:t>
            </a:r>
          </a:p>
          <a:p>
            <a:pPr marL="457200" lvl="0" indent="-298450" rtl="0">
              <a:spcBef>
                <a:spcPts val="0"/>
              </a:spcBef>
              <a:spcAft>
                <a:spcPts val="0"/>
              </a:spcAft>
              <a:buClr>
                <a:schemeClr val="dk1"/>
              </a:buClr>
              <a:buSzPct val="100000"/>
            </a:pPr>
            <a:r>
              <a:rPr lang="en" sz="1100">
                <a:solidFill>
                  <a:schemeClr val="dk1"/>
                </a:solidFill>
              </a:rPr>
              <a:t>Twitter with Linked because it's social stuff</a:t>
            </a:r>
          </a:p>
          <a:p>
            <a:pPr marL="457200" lvl="0" indent="-298450" rtl="0">
              <a:spcBef>
                <a:spcPts val="0"/>
              </a:spcBef>
              <a:spcAft>
                <a:spcPts val="0"/>
              </a:spcAft>
              <a:buClr>
                <a:schemeClr val="dk1"/>
              </a:buClr>
              <a:buSzPct val="100000"/>
            </a:pPr>
            <a:r>
              <a:rPr lang="en" sz="1100">
                <a:solidFill>
                  <a:schemeClr val="dk1"/>
                </a:solidFill>
              </a:rPr>
              <a:t>Going to create a group for careers</a:t>
            </a:r>
          </a:p>
          <a:p>
            <a:pPr marL="914400" lvl="1" indent="-298450" rtl="0">
              <a:spcBef>
                <a:spcPts val="0"/>
              </a:spcBef>
              <a:spcAft>
                <a:spcPts val="0"/>
              </a:spcAft>
              <a:buClr>
                <a:schemeClr val="dk1"/>
              </a:buClr>
              <a:buSzPct val="100000"/>
            </a:pPr>
            <a:r>
              <a:rPr lang="en" sz="1100">
                <a:solidFill>
                  <a:schemeClr val="dk1"/>
                </a:solidFill>
              </a:rPr>
              <a:t>Internships and jobs in it</a:t>
            </a:r>
          </a:p>
          <a:p>
            <a:pPr marL="457200" lvl="0" indent="-298450" rtl="0">
              <a:spcBef>
                <a:spcPts val="0"/>
              </a:spcBef>
              <a:spcAft>
                <a:spcPts val="0"/>
              </a:spcAft>
              <a:buClr>
                <a:schemeClr val="dk1"/>
              </a:buClr>
              <a:buSzPct val="100000"/>
            </a:pPr>
            <a:r>
              <a:rPr lang="en" sz="1100">
                <a:solidFill>
                  <a:schemeClr val="dk1"/>
                </a:solidFill>
              </a:rPr>
              <a:t>Resources with careers you need to use</a:t>
            </a:r>
          </a:p>
          <a:p>
            <a:pPr marL="457200" lvl="0" indent="-298450" rtl="0">
              <a:spcBef>
                <a:spcPts val="0"/>
              </a:spcBef>
              <a:spcAft>
                <a:spcPts val="0"/>
              </a:spcAft>
              <a:buClr>
                <a:schemeClr val="dk1"/>
              </a:buClr>
              <a:buSzPct val="100000"/>
            </a:pPr>
            <a:r>
              <a:rPr lang="en" sz="1100">
                <a:solidFill>
                  <a:schemeClr val="dk1"/>
                </a:solidFill>
              </a:rPr>
              <a:t>F.Wolfson with University because it's a building</a:t>
            </a:r>
          </a:p>
          <a:p>
            <a:pPr marL="914400" lvl="1" indent="-298450" rtl="0">
              <a:spcBef>
                <a:spcPts val="0"/>
              </a:spcBef>
              <a:spcAft>
                <a:spcPts val="0"/>
              </a:spcAft>
              <a:buClr>
                <a:schemeClr val="dk1"/>
              </a:buClr>
              <a:buSzPct val="100000"/>
            </a:pPr>
            <a:r>
              <a:rPr lang="en" sz="1100">
                <a:solidFill>
                  <a:schemeClr val="dk1"/>
                </a:solidFill>
              </a:rPr>
              <a:t>Toppel also with University</a:t>
            </a:r>
          </a:p>
          <a:p>
            <a:pPr marL="457200" lvl="0" indent="-298450" rtl="0">
              <a:spcBef>
                <a:spcPts val="0"/>
              </a:spcBef>
              <a:spcAft>
                <a:spcPts val="0"/>
              </a:spcAft>
              <a:buClr>
                <a:schemeClr val="dk1"/>
              </a:buClr>
              <a:buSzPct val="100000"/>
            </a:pPr>
            <a:r>
              <a:rPr lang="en" sz="1100">
                <a:solidFill>
                  <a:schemeClr val="dk1"/>
                </a:solidFill>
              </a:rPr>
              <a:t>Have to group items with necessities, like board games</a:t>
            </a:r>
          </a:p>
          <a:p>
            <a:pPr marL="457200" lvl="0" indent="-298450" rtl="0">
              <a:spcBef>
                <a:spcPts val="0"/>
              </a:spcBef>
              <a:spcAft>
                <a:spcPts val="0"/>
              </a:spcAft>
              <a:buClr>
                <a:schemeClr val="dk1"/>
              </a:buClr>
              <a:buSzPct val="100000"/>
            </a:pPr>
            <a:r>
              <a:rPr lang="en" sz="1100">
                <a:solidFill>
                  <a:schemeClr val="dk1"/>
                </a:solidFill>
              </a:rPr>
              <a:t>General inquiry and Phone numbers putting with career stuff.</a:t>
            </a:r>
          </a:p>
          <a:p>
            <a:pPr marL="457200" lvl="0" indent="-298450" rtl="0">
              <a:spcBef>
                <a:spcPts val="0"/>
              </a:spcBef>
              <a:spcAft>
                <a:spcPts val="0"/>
              </a:spcAft>
              <a:buClr>
                <a:schemeClr val="dk1"/>
              </a:buClr>
              <a:buSzPct val="100000"/>
            </a:pPr>
            <a:r>
              <a:rPr lang="en" sz="1100">
                <a:solidFill>
                  <a:schemeClr val="dk1"/>
                </a:solidFill>
              </a:rPr>
              <a:t>Going to create a technology folder</a:t>
            </a:r>
          </a:p>
          <a:p>
            <a:pPr marL="914400" lvl="1" indent="-298450" rtl="0">
              <a:spcBef>
                <a:spcPts val="0"/>
              </a:spcBef>
              <a:spcAft>
                <a:spcPts val="0"/>
              </a:spcAft>
              <a:buClr>
                <a:schemeClr val="dk1"/>
              </a:buClr>
              <a:buSzPct val="100000"/>
            </a:pPr>
            <a:r>
              <a:rPr lang="en" sz="1100">
                <a:solidFill>
                  <a:schemeClr val="dk1"/>
                </a:solidFill>
              </a:rPr>
              <a:t>Changing to computer technology</a:t>
            </a:r>
          </a:p>
          <a:p>
            <a:pPr marL="457200" lvl="0" indent="-298450" rtl="0">
              <a:spcBef>
                <a:spcPts val="0"/>
              </a:spcBef>
              <a:spcAft>
                <a:spcPts val="0"/>
              </a:spcAft>
              <a:buClr>
                <a:schemeClr val="dk1"/>
              </a:buClr>
              <a:buSzPct val="100000"/>
            </a:pPr>
            <a:r>
              <a:rPr lang="en" sz="1100">
                <a:solidFill>
                  <a:schemeClr val="dk1"/>
                </a:solidFill>
              </a:rPr>
              <a:t>Portfolio guidelines go under careers because people need to follow guidelines in careers?</a:t>
            </a:r>
          </a:p>
          <a:p>
            <a:pPr lvl="0" rtl="0">
              <a:lnSpc>
                <a:spcPct val="100000"/>
              </a:lnSpc>
              <a:spcBef>
                <a:spcPts val="0"/>
              </a:spcBef>
              <a:buNone/>
            </a:pPr>
            <a:endParaRPr/>
          </a:p>
        </p:txBody>
      </p:sp>
      <p:sp>
        <p:nvSpPr>
          <p:cNvPr id="571" name="Shape 571"/>
          <p:cNvSpPr txBox="1">
            <a:spLocks noGrp="1"/>
          </p:cNvSpPr>
          <p:nvPr>
            <p:ph type="body" idx="2"/>
          </p:nvPr>
        </p:nvSpPr>
        <p:spPr>
          <a:xfrm>
            <a:off x="4832400" y="1000075"/>
            <a:ext cx="3999899"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100000"/>
            </a:pPr>
            <a:r>
              <a:rPr lang="en" sz="1100">
                <a:solidFill>
                  <a:schemeClr val="dk1"/>
                </a:solidFill>
              </a:rPr>
              <a:t>Game Consoles with Passport group because it's things you have</a:t>
            </a:r>
          </a:p>
          <a:p>
            <a:pPr marL="457200" lvl="0" indent="-298450" rtl="0">
              <a:spcBef>
                <a:spcPts val="0"/>
              </a:spcBef>
              <a:spcAft>
                <a:spcPts val="0"/>
              </a:spcAft>
              <a:buClr>
                <a:schemeClr val="dk1"/>
              </a:buClr>
              <a:buSzPct val="100000"/>
            </a:pPr>
            <a:r>
              <a:rPr lang="en" sz="1100">
                <a:solidFill>
                  <a:schemeClr val="dk1"/>
                </a:solidFill>
              </a:rPr>
              <a:t>Data Viz with Computer technology to see what technologies are being used</a:t>
            </a:r>
          </a:p>
          <a:p>
            <a:pPr marL="457200" lvl="0" indent="-298450" rtl="0">
              <a:spcBef>
                <a:spcPts val="0"/>
              </a:spcBef>
              <a:spcAft>
                <a:spcPts val="0"/>
              </a:spcAft>
              <a:buClr>
                <a:schemeClr val="dk1"/>
              </a:buClr>
              <a:buSzPct val="100000"/>
            </a:pPr>
            <a:r>
              <a:rPr lang="en" sz="1100">
                <a:solidFill>
                  <a:schemeClr val="dk1"/>
                </a:solidFill>
              </a:rPr>
              <a:t>Preparing for University folder</a:t>
            </a:r>
          </a:p>
          <a:p>
            <a:pPr marL="457200" lvl="0" indent="-298450" rtl="0">
              <a:spcBef>
                <a:spcPts val="0"/>
              </a:spcBef>
              <a:spcAft>
                <a:spcPts val="0"/>
              </a:spcAft>
              <a:buClr>
                <a:schemeClr val="dk1"/>
              </a:buClr>
              <a:buSzPct val="100000"/>
            </a:pPr>
            <a:r>
              <a:rPr lang="en" sz="1100">
                <a:solidFill>
                  <a:schemeClr val="dk1"/>
                </a:solidFill>
              </a:rPr>
              <a:t>A lot of stuff needs to be prepped before going to a University</a:t>
            </a:r>
          </a:p>
          <a:p>
            <a:pPr marL="457200" lvl="0" indent="-298450" rtl="0">
              <a:spcBef>
                <a:spcPts val="0"/>
              </a:spcBef>
              <a:spcAft>
                <a:spcPts val="0"/>
              </a:spcAft>
              <a:buClr>
                <a:schemeClr val="dk1"/>
              </a:buClr>
              <a:buSzPct val="100000"/>
            </a:pPr>
            <a:r>
              <a:rPr lang="en" sz="1100">
                <a:solidFill>
                  <a:schemeClr val="dk1"/>
                </a:solidFill>
              </a:rPr>
              <a:t>You need supporting documents when applying so group those together</a:t>
            </a:r>
          </a:p>
          <a:p>
            <a:pPr marL="457200" lvl="0" indent="-298450" rtl="0">
              <a:spcBef>
                <a:spcPts val="0"/>
              </a:spcBef>
              <a:spcAft>
                <a:spcPts val="0"/>
              </a:spcAft>
              <a:buClr>
                <a:schemeClr val="dk1"/>
              </a:buClr>
              <a:buSzPct val="100000"/>
            </a:pPr>
            <a:r>
              <a:rPr lang="en" sz="1100">
                <a:solidFill>
                  <a:schemeClr val="dk1"/>
                </a:solidFill>
              </a:rPr>
              <a:t>Moved Socia Impact to Social Media because of Social aspect</a:t>
            </a:r>
          </a:p>
          <a:p>
            <a:pPr marL="457200" lvl="0" indent="-298450" rtl="0">
              <a:spcBef>
                <a:spcPts val="0"/>
              </a:spcBef>
              <a:spcAft>
                <a:spcPts val="0"/>
              </a:spcAft>
              <a:buClr>
                <a:schemeClr val="dk1"/>
              </a:buClr>
              <a:buSzPct val="100000"/>
            </a:pPr>
            <a:r>
              <a:rPr lang="en" sz="1100">
                <a:solidFill>
                  <a:schemeClr val="dk1"/>
                </a:solidFill>
              </a:rPr>
              <a:t>hierarchy</a:t>
            </a:r>
          </a:p>
          <a:p>
            <a:pPr marL="914400" lvl="1" indent="-298450" rtl="0">
              <a:spcBef>
                <a:spcPts val="0"/>
              </a:spcBef>
              <a:spcAft>
                <a:spcPts val="0"/>
              </a:spcAft>
              <a:buClr>
                <a:schemeClr val="dk1"/>
              </a:buClr>
              <a:buSzPct val="100000"/>
            </a:pPr>
            <a:r>
              <a:rPr lang="en" sz="1100">
                <a:solidFill>
                  <a:schemeClr val="dk1"/>
                </a:solidFill>
              </a:rPr>
              <a:t>Critical</a:t>
            </a:r>
          </a:p>
          <a:p>
            <a:pPr marL="1371600" lvl="2" indent="-298450" rtl="0">
              <a:spcBef>
                <a:spcPts val="0"/>
              </a:spcBef>
              <a:spcAft>
                <a:spcPts val="0"/>
              </a:spcAft>
              <a:buClr>
                <a:schemeClr val="dk1"/>
              </a:buClr>
              <a:buSzPct val="100000"/>
            </a:pPr>
            <a:r>
              <a:rPr lang="en" sz="1100">
                <a:solidFill>
                  <a:schemeClr val="dk1"/>
                </a:solidFill>
              </a:rPr>
              <a:t>Preparing for University</a:t>
            </a:r>
          </a:p>
          <a:p>
            <a:pPr marL="1371600" lvl="2" indent="-298450" rtl="0">
              <a:spcBef>
                <a:spcPts val="0"/>
              </a:spcBef>
              <a:spcAft>
                <a:spcPts val="0"/>
              </a:spcAft>
              <a:buClr>
                <a:schemeClr val="dk1"/>
              </a:buClr>
              <a:buSzPct val="100000"/>
            </a:pPr>
            <a:r>
              <a:rPr lang="en" sz="1100">
                <a:solidFill>
                  <a:schemeClr val="dk1"/>
                </a:solidFill>
              </a:rPr>
              <a:t>Computer Technology</a:t>
            </a:r>
          </a:p>
          <a:p>
            <a:pPr marL="914400" lvl="1" indent="-298450" rtl="0">
              <a:spcBef>
                <a:spcPts val="0"/>
              </a:spcBef>
              <a:spcAft>
                <a:spcPts val="0"/>
              </a:spcAft>
              <a:buClr>
                <a:schemeClr val="dk1"/>
              </a:buClr>
              <a:buSzPct val="100000"/>
            </a:pPr>
            <a:r>
              <a:rPr lang="en" sz="1100">
                <a:solidFill>
                  <a:schemeClr val="dk1"/>
                </a:solidFill>
              </a:rPr>
              <a:t>Important</a:t>
            </a:r>
          </a:p>
          <a:p>
            <a:pPr marL="1371600" lvl="2" indent="-298450" rtl="0">
              <a:spcBef>
                <a:spcPts val="0"/>
              </a:spcBef>
              <a:spcAft>
                <a:spcPts val="0"/>
              </a:spcAft>
              <a:buClr>
                <a:schemeClr val="dk1"/>
              </a:buClr>
              <a:buSzPct val="100000"/>
            </a:pPr>
            <a:r>
              <a:rPr lang="en" sz="1100">
                <a:solidFill>
                  <a:schemeClr val="dk1"/>
                </a:solidFill>
              </a:rPr>
              <a:t>While at the University</a:t>
            </a:r>
          </a:p>
          <a:p>
            <a:pPr marL="1371600" lvl="2" indent="-298450" rtl="0">
              <a:spcBef>
                <a:spcPts val="0"/>
              </a:spcBef>
              <a:spcAft>
                <a:spcPts val="0"/>
              </a:spcAft>
              <a:buClr>
                <a:schemeClr val="dk1"/>
              </a:buClr>
              <a:buSzPct val="100000"/>
            </a:pPr>
            <a:r>
              <a:rPr lang="en" sz="1100">
                <a:solidFill>
                  <a:schemeClr val="dk1"/>
                </a:solidFill>
              </a:rPr>
              <a:t>Career after University</a:t>
            </a:r>
          </a:p>
          <a:p>
            <a:pPr marL="1371600" lvl="2" indent="-298450" rtl="0">
              <a:spcBef>
                <a:spcPts val="0"/>
              </a:spcBef>
              <a:spcAft>
                <a:spcPts val="0"/>
              </a:spcAft>
              <a:buClr>
                <a:schemeClr val="dk1"/>
              </a:buClr>
              <a:buSzPct val="100000"/>
            </a:pPr>
            <a:r>
              <a:rPr lang="en" sz="1100">
                <a:solidFill>
                  <a:schemeClr val="dk1"/>
                </a:solidFill>
              </a:rPr>
              <a:t>Social Medias</a:t>
            </a:r>
          </a:p>
          <a:p>
            <a:pPr marL="914400" lvl="1" indent="-298450" rtl="0">
              <a:spcBef>
                <a:spcPts val="0"/>
              </a:spcBef>
              <a:spcAft>
                <a:spcPts val="0"/>
              </a:spcAft>
              <a:buClr>
                <a:schemeClr val="dk1"/>
              </a:buClr>
              <a:buSzPct val="100000"/>
            </a:pPr>
            <a:r>
              <a:rPr lang="en" sz="1100">
                <a:solidFill>
                  <a:schemeClr val="dk1"/>
                </a:solidFill>
              </a:rPr>
              <a:t>Unimportant</a:t>
            </a:r>
          </a:p>
          <a:p>
            <a:pPr marL="1371600" lvl="2" indent="-298450" rtl="0">
              <a:spcBef>
                <a:spcPts val="0"/>
              </a:spcBef>
              <a:spcAft>
                <a:spcPts val="0"/>
              </a:spcAft>
              <a:buClr>
                <a:schemeClr val="dk1"/>
              </a:buClr>
              <a:buSzPct val="100000"/>
            </a:pPr>
            <a:r>
              <a:rPr lang="en" sz="1100">
                <a:solidFill>
                  <a:schemeClr val="dk1"/>
                </a:solidFill>
              </a:rPr>
              <a:t>Household Items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Shape 10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spcBef>
                <a:spcPts val="0"/>
              </a:spcBef>
              <a:buNone/>
            </a:pPr>
            <a:r>
              <a:rPr lang="en"/>
              <a:t>Methods - Participants</a:t>
            </a:r>
          </a:p>
        </p:txBody>
      </p:sp>
      <p:pic>
        <p:nvPicPr>
          <p:cNvPr id="102" name="Shape 102"/>
          <p:cNvPicPr preferRelativeResize="0"/>
          <p:nvPr/>
        </p:nvPicPr>
        <p:blipFill>
          <a:blip r:embed="rId3">
            <a:alphaModFix/>
          </a:blip>
          <a:stretch>
            <a:fillRect/>
          </a:stretch>
        </p:blipFill>
        <p:spPr>
          <a:xfrm>
            <a:off x="311700" y="2983484"/>
            <a:ext cx="4435375" cy="1950290"/>
          </a:xfrm>
          <a:prstGeom prst="rect">
            <a:avLst/>
          </a:prstGeom>
          <a:noFill/>
          <a:ln>
            <a:noFill/>
          </a:ln>
        </p:spPr>
      </p:pic>
      <p:pic>
        <p:nvPicPr>
          <p:cNvPr id="103" name="Shape 103"/>
          <p:cNvPicPr preferRelativeResize="0"/>
          <p:nvPr/>
        </p:nvPicPr>
        <p:blipFill>
          <a:blip r:embed="rId4">
            <a:alphaModFix/>
          </a:blip>
          <a:stretch>
            <a:fillRect/>
          </a:stretch>
        </p:blipFill>
        <p:spPr>
          <a:xfrm>
            <a:off x="311700" y="1017725"/>
            <a:ext cx="4435372" cy="1965745"/>
          </a:xfrm>
          <a:prstGeom prst="rect">
            <a:avLst/>
          </a:prstGeom>
          <a:noFill/>
          <a:ln>
            <a:noFill/>
          </a:ln>
        </p:spPr>
      </p:pic>
      <p:sp>
        <p:nvSpPr>
          <p:cNvPr id="104" name="Shape 104"/>
          <p:cNvSpPr txBox="1"/>
          <p:nvPr/>
        </p:nvSpPr>
        <p:spPr>
          <a:xfrm>
            <a:off x="5401175" y="991025"/>
            <a:ext cx="3742799" cy="3894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a:t>Computer Usage:</a:t>
            </a:r>
          </a:p>
          <a:p>
            <a:pPr marL="457200" lvl="0" indent="-228600" rtl="0">
              <a:lnSpc>
                <a:spcPct val="115000"/>
              </a:lnSpc>
              <a:spcBef>
                <a:spcPts val="0"/>
              </a:spcBef>
              <a:buChar char="●"/>
            </a:pPr>
            <a:r>
              <a:rPr lang="en"/>
              <a:t>Never: </a:t>
            </a:r>
            <a:r>
              <a:rPr lang="en">
                <a:solidFill>
                  <a:schemeClr val="dk1"/>
                </a:solidFill>
              </a:rPr>
              <a:t>no participants</a:t>
            </a:r>
          </a:p>
          <a:p>
            <a:pPr marL="457200" lvl="0" indent="-228600" rtl="0">
              <a:lnSpc>
                <a:spcPct val="115000"/>
              </a:lnSpc>
              <a:spcBef>
                <a:spcPts val="0"/>
              </a:spcBef>
              <a:buChar char="●"/>
            </a:pPr>
            <a:r>
              <a:rPr lang="en"/>
              <a:t>Monthly: </a:t>
            </a:r>
            <a:r>
              <a:rPr lang="en">
                <a:solidFill>
                  <a:schemeClr val="dk1"/>
                </a:solidFill>
              </a:rPr>
              <a:t>no participants</a:t>
            </a:r>
          </a:p>
          <a:p>
            <a:pPr marL="457200" lvl="0" indent="-228600" rtl="0">
              <a:lnSpc>
                <a:spcPct val="115000"/>
              </a:lnSpc>
              <a:spcBef>
                <a:spcPts val="0"/>
              </a:spcBef>
              <a:buChar char="●"/>
            </a:pPr>
            <a:r>
              <a:rPr lang="en"/>
              <a:t>Weekly: </a:t>
            </a:r>
            <a:r>
              <a:rPr lang="en">
                <a:solidFill>
                  <a:schemeClr val="dk1"/>
                </a:solidFill>
              </a:rPr>
              <a:t>no participants</a:t>
            </a:r>
          </a:p>
          <a:p>
            <a:pPr marL="457200" lvl="0" indent="-228600" rtl="0">
              <a:lnSpc>
                <a:spcPct val="115000"/>
              </a:lnSpc>
              <a:spcBef>
                <a:spcPts val="0"/>
              </a:spcBef>
              <a:buChar char="●"/>
            </a:pPr>
            <a:r>
              <a:rPr lang="en"/>
              <a:t>Daily: </a:t>
            </a:r>
            <a:r>
              <a:rPr lang="en">
                <a:solidFill>
                  <a:schemeClr val="dk1"/>
                </a:solidFill>
              </a:rPr>
              <a:t>2 participants</a:t>
            </a:r>
          </a:p>
          <a:p>
            <a:pPr marL="457200" lvl="0" indent="-228600" rtl="0">
              <a:lnSpc>
                <a:spcPct val="115000"/>
              </a:lnSpc>
              <a:spcBef>
                <a:spcPts val="0"/>
              </a:spcBef>
              <a:buChar char="●"/>
            </a:pPr>
            <a:r>
              <a:rPr lang="en"/>
              <a:t>Multiple times per day: 14 participants </a:t>
            </a:r>
          </a:p>
          <a:p>
            <a:pPr lvl="0" rtl="0">
              <a:lnSpc>
                <a:spcPct val="115000"/>
              </a:lnSpc>
              <a:spcBef>
                <a:spcPts val="0"/>
              </a:spcBef>
              <a:buNone/>
            </a:pPr>
            <a:endParaRPr>
              <a:solidFill>
                <a:schemeClr val="dk1"/>
              </a:solidFill>
            </a:endParaRPr>
          </a:p>
          <a:p>
            <a:pPr lvl="0" rtl="0">
              <a:lnSpc>
                <a:spcPct val="115000"/>
              </a:lnSpc>
              <a:spcBef>
                <a:spcPts val="0"/>
              </a:spcBef>
              <a:buNone/>
            </a:pPr>
            <a:r>
              <a:rPr lang="en">
                <a:solidFill>
                  <a:schemeClr val="dk1"/>
                </a:solidFill>
              </a:rPr>
              <a:t>Internet Usage:</a:t>
            </a:r>
          </a:p>
          <a:p>
            <a:pPr marL="457200" lvl="0" indent="-228600" rtl="0">
              <a:lnSpc>
                <a:spcPct val="115000"/>
              </a:lnSpc>
              <a:spcBef>
                <a:spcPts val="0"/>
              </a:spcBef>
              <a:buClr>
                <a:schemeClr val="dk1"/>
              </a:buClr>
              <a:buChar char="●"/>
            </a:pPr>
            <a:r>
              <a:rPr lang="en">
                <a:solidFill>
                  <a:schemeClr val="dk1"/>
                </a:solidFill>
              </a:rPr>
              <a:t>Never: no participants</a:t>
            </a:r>
          </a:p>
          <a:p>
            <a:pPr marL="457200" lvl="0" indent="-228600" rtl="0">
              <a:lnSpc>
                <a:spcPct val="115000"/>
              </a:lnSpc>
              <a:spcBef>
                <a:spcPts val="0"/>
              </a:spcBef>
              <a:buClr>
                <a:schemeClr val="dk1"/>
              </a:buClr>
              <a:buChar char="●"/>
            </a:pPr>
            <a:r>
              <a:rPr lang="en">
                <a:solidFill>
                  <a:schemeClr val="dk1"/>
                </a:solidFill>
              </a:rPr>
              <a:t>Monthly: no participants</a:t>
            </a:r>
          </a:p>
          <a:p>
            <a:pPr marL="457200" lvl="0" indent="-228600" rtl="0">
              <a:lnSpc>
                <a:spcPct val="115000"/>
              </a:lnSpc>
              <a:spcBef>
                <a:spcPts val="0"/>
              </a:spcBef>
              <a:buClr>
                <a:schemeClr val="dk1"/>
              </a:buClr>
              <a:buChar char="●"/>
            </a:pPr>
            <a:r>
              <a:rPr lang="en">
                <a:solidFill>
                  <a:schemeClr val="dk1"/>
                </a:solidFill>
              </a:rPr>
              <a:t>Weekly: no participants</a:t>
            </a:r>
          </a:p>
          <a:p>
            <a:pPr marL="457200" lvl="0" indent="-228600" rtl="0">
              <a:lnSpc>
                <a:spcPct val="115000"/>
              </a:lnSpc>
              <a:spcBef>
                <a:spcPts val="0"/>
              </a:spcBef>
              <a:buClr>
                <a:schemeClr val="dk1"/>
              </a:buClr>
              <a:buChar char="●"/>
            </a:pPr>
            <a:r>
              <a:rPr lang="en">
                <a:solidFill>
                  <a:schemeClr val="dk1"/>
                </a:solidFill>
              </a:rPr>
              <a:t>Daily: 2 participants</a:t>
            </a:r>
          </a:p>
          <a:p>
            <a:pPr marL="457200" lvl="0" indent="-228600" rtl="0">
              <a:lnSpc>
                <a:spcPct val="115000"/>
              </a:lnSpc>
              <a:spcBef>
                <a:spcPts val="0"/>
              </a:spcBef>
              <a:buClr>
                <a:schemeClr val="dk1"/>
              </a:buClr>
              <a:buChar char="●"/>
            </a:pPr>
            <a:r>
              <a:rPr lang="en">
                <a:solidFill>
                  <a:schemeClr val="dk1"/>
                </a:solidFill>
              </a:rPr>
              <a:t>Multiple times per day: 14 participants</a:t>
            </a: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Shape 576"/>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577" name="Shape 577"/>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Male under 40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14 minutes</a:t>
            </a:r>
          </a:p>
          <a:p>
            <a:pPr marL="457200" lvl="0" indent="-298450" rtl="0">
              <a:spcBef>
                <a:spcPts val="0"/>
              </a:spcBef>
              <a:spcAft>
                <a:spcPts val="0"/>
              </a:spcAft>
              <a:buClr>
                <a:schemeClr val="dk1"/>
              </a:buClr>
              <a:buSzPct val="100000"/>
            </a:pPr>
            <a:r>
              <a:rPr lang="en" sz="1100">
                <a:solidFill>
                  <a:schemeClr val="dk1"/>
                </a:solidFill>
              </a:rPr>
              <a:t>*Reading out loud*</a:t>
            </a:r>
          </a:p>
          <a:p>
            <a:pPr marL="457200" lvl="0" indent="-298450" rtl="0">
              <a:spcBef>
                <a:spcPts val="0"/>
              </a:spcBef>
              <a:spcAft>
                <a:spcPts val="0"/>
              </a:spcAft>
              <a:buClr>
                <a:schemeClr val="dk1"/>
              </a:buClr>
              <a:buSzPct val="100000"/>
            </a:pPr>
            <a:r>
              <a:rPr lang="en" sz="1100">
                <a:solidFill>
                  <a:schemeClr val="dk1"/>
                </a:solidFill>
              </a:rPr>
              <a:t>Making a file for documents - like passport , applications</a:t>
            </a:r>
          </a:p>
          <a:p>
            <a:pPr marL="457200" lvl="0" indent="-298450" rtl="0">
              <a:spcBef>
                <a:spcPts val="0"/>
              </a:spcBef>
              <a:spcAft>
                <a:spcPts val="0"/>
              </a:spcAft>
              <a:buClr>
                <a:schemeClr val="dk1"/>
              </a:buClr>
              <a:buSzPct val="100000"/>
            </a:pPr>
            <a:r>
              <a:rPr lang="en" sz="1100">
                <a:solidFill>
                  <a:schemeClr val="dk1"/>
                </a:solidFill>
              </a:rPr>
              <a:t>A folder for general, there's a lot for this</a:t>
            </a:r>
          </a:p>
          <a:p>
            <a:pPr marL="457200" lvl="0" indent="-298450" rtl="0">
              <a:spcBef>
                <a:spcPts val="0"/>
              </a:spcBef>
              <a:spcAft>
                <a:spcPts val="0"/>
              </a:spcAft>
              <a:buClr>
                <a:schemeClr val="dk1"/>
              </a:buClr>
              <a:buSzPct val="100000"/>
            </a:pPr>
            <a:r>
              <a:rPr lang="en" sz="1100">
                <a:solidFill>
                  <a:schemeClr val="dk1"/>
                </a:solidFill>
              </a:rPr>
              <a:t>Thinking of what websites have</a:t>
            </a:r>
          </a:p>
          <a:p>
            <a:pPr marL="457200" lvl="0" indent="-298450" rtl="0">
              <a:spcBef>
                <a:spcPts val="0"/>
              </a:spcBef>
              <a:spcAft>
                <a:spcPts val="0"/>
              </a:spcAft>
              <a:buClr>
                <a:schemeClr val="dk1"/>
              </a:buClr>
              <a:buSzPct val="100000"/>
            </a:pPr>
            <a:r>
              <a:rPr lang="en" sz="1100">
                <a:solidFill>
                  <a:schemeClr val="dk1"/>
                </a:solidFill>
              </a:rPr>
              <a:t>I see another card for career I think I can use</a:t>
            </a:r>
          </a:p>
          <a:p>
            <a:pPr marL="457200" lvl="0" indent="-298450" rtl="0">
              <a:spcBef>
                <a:spcPts val="0"/>
              </a:spcBef>
              <a:spcAft>
                <a:spcPts val="0"/>
              </a:spcAft>
              <a:buClr>
                <a:schemeClr val="dk1"/>
              </a:buClr>
              <a:buSzPct val="100000"/>
            </a:pPr>
            <a:r>
              <a:rPr lang="en" sz="1100">
                <a:solidFill>
                  <a:schemeClr val="dk1"/>
                </a:solidFill>
              </a:rPr>
              <a:t>International for school stuff I guess</a:t>
            </a:r>
          </a:p>
          <a:p>
            <a:pPr marL="457200" lvl="0" indent="-298450" rtl="0">
              <a:spcBef>
                <a:spcPts val="0"/>
              </a:spcBef>
              <a:spcAft>
                <a:spcPts val="0"/>
              </a:spcAft>
              <a:buClr>
                <a:schemeClr val="dk1"/>
              </a:buClr>
              <a:buSzPct val="100000"/>
            </a:pPr>
            <a:r>
              <a:rPr lang="en" sz="1100">
                <a:solidFill>
                  <a:schemeClr val="dk1"/>
                </a:solidFill>
              </a:rPr>
              <a:t>I may be putting too much in the program category</a:t>
            </a:r>
          </a:p>
          <a:p>
            <a:pPr marL="457200" lvl="0" indent="-298450" rtl="0">
              <a:spcBef>
                <a:spcPts val="0"/>
              </a:spcBef>
              <a:spcAft>
                <a:spcPts val="0"/>
              </a:spcAft>
              <a:buClr>
                <a:schemeClr val="dk1"/>
              </a:buClr>
              <a:buSzPct val="100000"/>
            </a:pPr>
            <a:r>
              <a:rPr lang="en" sz="1100">
                <a:solidFill>
                  <a:schemeClr val="dk1"/>
                </a:solidFill>
              </a:rPr>
              <a:t>Moving passport to it's own group</a:t>
            </a:r>
          </a:p>
          <a:p>
            <a:pPr marL="457200" lvl="0" indent="-298450" rtl="0">
              <a:spcBef>
                <a:spcPts val="0"/>
              </a:spcBef>
              <a:spcAft>
                <a:spcPts val="0"/>
              </a:spcAft>
              <a:buClr>
                <a:schemeClr val="dk1"/>
              </a:buClr>
              <a:buSzPct val="100000"/>
            </a:pPr>
            <a:r>
              <a:rPr lang="en" sz="1100">
                <a:solidFill>
                  <a:schemeClr val="dk1"/>
                </a:solidFill>
              </a:rPr>
              <a:t>Not sure where to place github, place with LinkedIn will have to revisit</a:t>
            </a:r>
          </a:p>
          <a:p>
            <a:pPr marL="457200" lvl="0" indent="-298450" rtl="0">
              <a:spcBef>
                <a:spcPts val="0"/>
              </a:spcBef>
              <a:spcAft>
                <a:spcPts val="0"/>
              </a:spcAft>
              <a:buClr>
                <a:schemeClr val="dk1"/>
              </a:buClr>
              <a:buSzPct val="100000"/>
            </a:pPr>
            <a:r>
              <a:rPr lang="en" sz="1100">
                <a:solidFill>
                  <a:schemeClr val="dk1"/>
                </a:solidFill>
              </a:rPr>
              <a:t>Moving Github with game stuff</a:t>
            </a:r>
          </a:p>
          <a:p>
            <a:pPr marL="457200" lvl="0" indent="-298450" rtl="0">
              <a:spcBef>
                <a:spcPts val="0"/>
              </a:spcBef>
              <a:spcAft>
                <a:spcPts val="0"/>
              </a:spcAft>
              <a:buClr>
                <a:schemeClr val="dk1"/>
              </a:buClr>
              <a:buSzPct val="100000"/>
            </a:pPr>
            <a:r>
              <a:rPr lang="en" sz="1100">
                <a:solidFill>
                  <a:schemeClr val="dk1"/>
                </a:solidFill>
              </a:rPr>
              <a:t>Not sure where to put Donors</a:t>
            </a:r>
          </a:p>
        </p:txBody>
      </p:sp>
      <p:sp>
        <p:nvSpPr>
          <p:cNvPr id="578" name="Shape 578"/>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100000"/>
            </a:pPr>
            <a:r>
              <a:rPr lang="en" sz="1100">
                <a:solidFill>
                  <a:schemeClr val="dk1"/>
                </a:solidFill>
              </a:rPr>
              <a:t>hierarchy</a:t>
            </a:r>
          </a:p>
          <a:p>
            <a:pPr marL="914400" lvl="1" indent="-298450" rtl="0">
              <a:spcBef>
                <a:spcPts val="0"/>
              </a:spcBef>
              <a:spcAft>
                <a:spcPts val="0"/>
              </a:spcAft>
              <a:buClr>
                <a:schemeClr val="dk1"/>
              </a:buClr>
              <a:buSzPct val="100000"/>
            </a:pPr>
            <a:r>
              <a:rPr lang="en" sz="1100">
                <a:solidFill>
                  <a:schemeClr val="dk1"/>
                </a:solidFill>
              </a:rPr>
              <a:t>Critical</a:t>
            </a:r>
          </a:p>
          <a:p>
            <a:pPr marL="1371600" lvl="2" indent="-298450" rtl="0">
              <a:spcBef>
                <a:spcPts val="0"/>
              </a:spcBef>
              <a:spcAft>
                <a:spcPts val="0"/>
              </a:spcAft>
              <a:buClr>
                <a:schemeClr val="dk1"/>
              </a:buClr>
              <a:buSzPct val="100000"/>
            </a:pPr>
            <a:r>
              <a:rPr lang="en" sz="1100">
                <a:solidFill>
                  <a:schemeClr val="dk1"/>
                </a:solidFill>
              </a:rPr>
              <a:t>School Website</a:t>
            </a:r>
          </a:p>
          <a:p>
            <a:pPr marL="1371600" lvl="2" indent="-298450" rtl="0">
              <a:spcBef>
                <a:spcPts val="0"/>
              </a:spcBef>
              <a:spcAft>
                <a:spcPts val="0"/>
              </a:spcAft>
              <a:buClr>
                <a:schemeClr val="dk1"/>
              </a:buClr>
              <a:buSzPct val="100000"/>
            </a:pPr>
            <a:r>
              <a:rPr lang="en" sz="1100">
                <a:solidFill>
                  <a:schemeClr val="dk1"/>
                </a:solidFill>
              </a:rPr>
              <a:t>Student Financial</a:t>
            </a:r>
          </a:p>
          <a:p>
            <a:pPr marL="1371600" lvl="2" indent="-298450" rtl="0">
              <a:spcBef>
                <a:spcPts val="0"/>
              </a:spcBef>
              <a:spcAft>
                <a:spcPts val="0"/>
              </a:spcAft>
              <a:buClr>
                <a:schemeClr val="dk1"/>
              </a:buClr>
              <a:buSzPct val="100000"/>
            </a:pPr>
            <a:r>
              <a:rPr lang="en" sz="1100">
                <a:solidFill>
                  <a:schemeClr val="dk1"/>
                </a:solidFill>
              </a:rPr>
              <a:t>Documents</a:t>
            </a:r>
          </a:p>
          <a:p>
            <a:pPr marL="914400" lvl="1" indent="-298450" rtl="0">
              <a:spcBef>
                <a:spcPts val="0"/>
              </a:spcBef>
              <a:spcAft>
                <a:spcPts val="0"/>
              </a:spcAft>
              <a:buClr>
                <a:schemeClr val="dk1"/>
              </a:buClr>
              <a:buSzPct val="100000"/>
            </a:pPr>
            <a:r>
              <a:rPr lang="en" sz="1100">
                <a:solidFill>
                  <a:schemeClr val="dk1"/>
                </a:solidFill>
              </a:rPr>
              <a:t>Important</a:t>
            </a:r>
          </a:p>
          <a:p>
            <a:pPr marL="1371600" lvl="2" indent="-298450" rtl="0">
              <a:spcBef>
                <a:spcPts val="0"/>
              </a:spcBef>
              <a:spcAft>
                <a:spcPts val="0"/>
              </a:spcAft>
              <a:buClr>
                <a:schemeClr val="dk1"/>
              </a:buClr>
              <a:buSzPct val="100000"/>
            </a:pPr>
            <a:r>
              <a:rPr lang="en" sz="1100">
                <a:solidFill>
                  <a:schemeClr val="dk1"/>
                </a:solidFill>
              </a:rPr>
              <a:t>Career</a:t>
            </a:r>
          </a:p>
          <a:p>
            <a:pPr marL="1371600" lvl="2" indent="-298450" rtl="0">
              <a:spcBef>
                <a:spcPts val="0"/>
              </a:spcBef>
              <a:spcAft>
                <a:spcPts val="0"/>
              </a:spcAft>
              <a:buClr>
                <a:schemeClr val="dk1"/>
              </a:buClr>
              <a:buSzPct val="100000"/>
            </a:pPr>
            <a:r>
              <a:rPr lang="en" sz="1100">
                <a:solidFill>
                  <a:schemeClr val="dk1"/>
                </a:solidFill>
              </a:rPr>
              <a:t>Student</a:t>
            </a:r>
          </a:p>
          <a:p>
            <a:pPr marL="1371600" lvl="2" indent="-298450" rtl="0">
              <a:spcBef>
                <a:spcPts val="0"/>
              </a:spcBef>
              <a:spcAft>
                <a:spcPts val="0"/>
              </a:spcAft>
              <a:buClr>
                <a:schemeClr val="dk1"/>
              </a:buClr>
              <a:buSzPct val="100000"/>
            </a:pPr>
            <a:r>
              <a:rPr lang="en" sz="1100">
                <a:solidFill>
                  <a:schemeClr val="dk1"/>
                </a:solidFill>
              </a:rPr>
              <a:t>Social Networking</a:t>
            </a:r>
          </a:p>
          <a:p>
            <a:pPr marL="914400" lvl="1" indent="-298450" rtl="0">
              <a:spcBef>
                <a:spcPts val="0"/>
              </a:spcBef>
              <a:spcAft>
                <a:spcPts val="0"/>
              </a:spcAft>
              <a:buClr>
                <a:schemeClr val="dk1"/>
              </a:buClr>
              <a:buSzPct val="100000"/>
            </a:pPr>
            <a:r>
              <a:rPr lang="en" sz="1100">
                <a:solidFill>
                  <a:schemeClr val="dk1"/>
                </a:solidFill>
              </a:rPr>
              <a:t>Unimportant</a:t>
            </a:r>
          </a:p>
          <a:p>
            <a:pPr marL="1371600" lvl="2" indent="-298450" rtl="0">
              <a:spcBef>
                <a:spcPts val="0"/>
              </a:spcBef>
              <a:spcAft>
                <a:spcPts val="0"/>
              </a:spcAft>
              <a:buClr>
                <a:schemeClr val="dk1"/>
              </a:buClr>
              <a:buSzPct val="100000"/>
            </a:pPr>
            <a:r>
              <a:rPr lang="en" sz="1100">
                <a:solidFill>
                  <a:schemeClr val="dk1"/>
                </a:solidFill>
              </a:rPr>
              <a:t>Gaming</a:t>
            </a: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582"/>
        <p:cNvGrpSpPr/>
        <p:nvPr/>
      </p:nvGrpSpPr>
      <p:grpSpPr>
        <a:xfrm>
          <a:off x="0" y="0"/>
          <a:ext cx="0" cy="0"/>
          <a:chOff x="0" y="0"/>
          <a:chExt cx="0" cy="0"/>
        </a:xfrm>
      </p:grpSpPr>
      <p:sp>
        <p:nvSpPr>
          <p:cNvPr id="583" name="Shape 583"/>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584" name="Shape 584"/>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Male over 50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14 minutes</a:t>
            </a:r>
          </a:p>
          <a:p>
            <a:pPr marL="457200" lvl="0" indent="-298450" rtl="0">
              <a:spcBef>
                <a:spcPts val="0"/>
              </a:spcBef>
              <a:spcAft>
                <a:spcPts val="0"/>
              </a:spcAft>
              <a:buClr>
                <a:schemeClr val="dk1"/>
              </a:buClr>
              <a:buSzPct val="100000"/>
            </a:pPr>
            <a:r>
              <a:rPr lang="en" sz="1100">
                <a:solidFill>
                  <a:schemeClr val="dk1"/>
                </a:solidFill>
              </a:rPr>
              <a:t>FAQs seem unimportant</a:t>
            </a:r>
          </a:p>
          <a:p>
            <a:pPr marL="457200" lvl="0" indent="-298450" rtl="0">
              <a:spcBef>
                <a:spcPts val="0"/>
              </a:spcBef>
              <a:spcAft>
                <a:spcPts val="0"/>
              </a:spcAft>
              <a:buClr>
                <a:schemeClr val="dk1"/>
              </a:buClr>
              <a:buSzPct val="100000"/>
            </a:pPr>
            <a:r>
              <a:rPr lang="en" sz="1100">
                <a:solidFill>
                  <a:schemeClr val="dk1"/>
                </a:solidFill>
              </a:rPr>
              <a:t>Not sure where to put some of these categories so I put them in “other”</a:t>
            </a:r>
          </a:p>
          <a:p>
            <a:pPr marL="457200" lvl="0" indent="-298450" rtl="0">
              <a:spcBef>
                <a:spcPts val="0"/>
              </a:spcBef>
              <a:spcAft>
                <a:spcPts val="0"/>
              </a:spcAft>
              <a:buClr>
                <a:schemeClr val="dk1"/>
              </a:buClr>
              <a:buSzPct val="100000"/>
            </a:pPr>
            <a:r>
              <a:rPr lang="en" sz="1100">
                <a:solidFill>
                  <a:schemeClr val="dk1"/>
                </a:solidFill>
              </a:rPr>
              <a:t>Some sort of website information…?</a:t>
            </a:r>
          </a:p>
          <a:p>
            <a:pPr marL="457200" lvl="0" indent="-298450" rtl="0">
              <a:spcBef>
                <a:spcPts val="0"/>
              </a:spcBef>
              <a:spcAft>
                <a:spcPts val="0"/>
              </a:spcAft>
              <a:buClr>
                <a:schemeClr val="dk1"/>
              </a:buClr>
              <a:buSzPct val="100000"/>
            </a:pPr>
            <a:r>
              <a:rPr lang="en" sz="1100">
                <a:solidFill>
                  <a:schemeClr val="dk1"/>
                </a:solidFill>
              </a:rPr>
              <a:t>I guess I’ll make/divide them into large categories</a:t>
            </a:r>
          </a:p>
          <a:p>
            <a:pPr marL="457200" lvl="0" indent="-298450" rtl="0">
              <a:spcBef>
                <a:spcPts val="0"/>
              </a:spcBef>
              <a:spcAft>
                <a:spcPts val="0"/>
              </a:spcAft>
              <a:buClr>
                <a:schemeClr val="dk1"/>
              </a:buClr>
              <a:buSzPct val="100000"/>
            </a:pPr>
            <a:r>
              <a:rPr lang="en" sz="1100">
                <a:solidFill>
                  <a:schemeClr val="dk1"/>
                </a:solidFill>
              </a:rPr>
              <a:t>What is GitHub?</a:t>
            </a:r>
          </a:p>
          <a:p>
            <a:pPr marL="457200" lvl="0" indent="-298450" rtl="0">
              <a:spcBef>
                <a:spcPts val="0"/>
              </a:spcBef>
              <a:spcAft>
                <a:spcPts val="0"/>
              </a:spcAft>
              <a:buClr>
                <a:schemeClr val="dk1"/>
              </a:buClr>
              <a:buSzPct val="100000"/>
            </a:pPr>
            <a:r>
              <a:rPr lang="en" sz="1100">
                <a:solidFill>
                  <a:schemeClr val="dk1"/>
                </a:solidFill>
              </a:rPr>
              <a:t>hierarchy</a:t>
            </a:r>
          </a:p>
          <a:p>
            <a:pPr marL="914400" lvl="1" indent="-298450" rtl="0">
              <a:spcBef>
                <a:spcPts val="0"/>
              </a:spcBef>
              <a:spcAft>
                <a:spcPts val="0"/>
              </a:spcAft>
              <a:buClr>
                <a:schemeClr val="dk1"/>
              </a:buClr>
              <a:buSzPct val="100000"/>
            </a:pPr>
            <a:r>
              <a:rPr lang="en" sz="1100">
                <a:solidFill>
                  <a:schemeClr val="dk1"/>
                </a:solidFill>
              </a:rPr>
              <a:t>critical</a:t>
            </a:r>
          </a:p>
          <a:p>
            <a:pPr marL="1371600" lvl="2" indent="-298450" rtl="0">
              <a:spcBef>
                <a:spcPts val="0"/>
              </a:spcBef>
              <a:spcAft>
                <a:spcPts val="0"/>
              </a:spcAft>
              <a:buClr>
                <a:schemeClr val="dk1"/>
              </a:buClr>
              <a:buSzPct val="100000"/>
            </a:pPr>
            <a:r>
              <a:rPr lang="en" sz="1100">
                <a:solidFill>
                  <a:schemeClr val="dk1"/>
                </a:solidFill>
              </a:rPr>
              <a:t>application process</a:t>
            </a:r>
          </a:p>
          <a:p>
            <a:pPr marL="914400" lvl="1" indent="-298450" rtl="0">
              <a:spcBef>
                <a:spcPts val="0"/>
              </a:spcBef>
              <a:spcAft>
                <a:spcPts val="0"/>
              </a:spcAft>
              <a:buClr>
                <a:schemeClr val="dk1"/>
              </a:buClr>
              <a:buSzPct val="100000"/>
            </a:pPr>
            <a:r>
              <a:rPr lang="en" sz="1100">
                <a:solidFill>
                  <a:schemeClr val="dk1"/>
                </a:solidFill>
              </a:rPr>
              <a:t>Important</a:t>
            </a:r>
          </a:p>
          <a:p>
            <a:pPr marL="1371600" lvl="2" indent="-298450" rtl="0">
              <a:spcBef>
                <a:spcPts val="0"/>
              </a:spcBef>
              <a:spcAft>
                <a:spcPts val="0"/>
              </a:spcAft>
              <a:buClr>
                <a:schemeClr val="dk1"/>
              </a:buClr>
              <a:buSzPct val="100000"/>
            </a:pPr>
            <a:r>
              <a:rPr lang="en" sz="1100">
                <a:solidFill>
                  <a:schemeClr val="dk1"/>
                </a:solidFill>
              </a:rPr>
              <a:t>program</a:t>
            </a:r>
          </a:p>
          <a:p>
            <a:pPr marL="1371600" lvl="2" indent="-298450" rtl="0">
              <a:spcBef>
                <a:spcPts val="0"/>
              </a:spcBef>
              <a:spcAft>
                <a:spcPts val="0"/>
              </a:spcAft>
              <a:buClr>
                <a:schemeClr val="dk1"/>
              </a:buClr>
              <a:buSzPct val="100000"/>
            </a:pPr>
            <a:r>
              <a:rPr lang="en" sz="1100">
                <a:solidFill>
                  <a:schemeClr val="dk1"/>
                </a:solidFill>
              </a:rPr>
              <a:t>career assist</a:t>
            </a:r>
          </a:p>
          <a:p>
            <a:pPr marL="1371600" lvl="2" indent="-298450" rtl="0">
              <a:spcBef>
                <a:spcPts val="0"/>
              </a:spcBef>
              <a:spcAft>
                <a:spcPts val="0"/>
              </a:spcAft>
              <a:buClr>
                <a:schemeClr val="dk1"/>
              </a:buClr>
              <a:buSzPct val="100000"/>
            </a:pPr>
            <a:r>
              <a:rPr lang="en" sz="1100">
                <a:solidFill>
                  <a:schemeClr val="dk1"/>
                </a:solidFill>
              </a:rPr>
              <a:t>resources</a:t>
            </a:r>
          </a:p>
          <a:p>
            <a:pPr marL="1371600" lvl="2" indent="-298450" rtl="0">
              <a:spcBef>
                <a:spcPts val="0"/>
              </a:spcBef>
              <a:spcAft>
                <a:spcPts val="0"/>
              </a:spcAft>
              <a:buClr>
                <a:schemeClr val="dk1"/>
              </a:buClr>
              <a:buSzPct val="100000"/>
            </a:pPr>
            <a:r>
              <a:rPr lang="en" sz="1100">
                <a:solidFill>
                  <a:schemeClr val="dk1"/>
                </a:solidFill>
              </a:rPr>
              <a:t>international students</a:t>
            </a:r>
          </a:p>
          <a:p>
            <a:pPr marL="1371600" lvl="2" indent="-298450" rtl="0">
              <a:spcBef>
                <a:spcPts val="0"/>
              </a:spcBef>
              <a:spcAft>
                <a:spcPts val="0"/>
              </a:spcAft>
              <a:buClr>
                <a:schemeClr val="dk1"/>
              </a:buClr>
              <a:buSzPct val="100000"/>
            </a:pPr>
            <a:r>
              <a:rPr lang="en" sz="1100">
                <a:solidFill>
                  <a:schemeClr val="dk1"/>
                </a:solidFill>
              </a:rPr>
              <a:t>information</a:t>
            </a:r>
          </a:p>
          <a:p>
            <a:pPr marL="914400" lvl="1" indent="-298450" rtl="0">
              <a:spcBef>
                <a:spcPts val="0"/>
              </a:spcBef>
              <a:spcAft>
                <a:spcPts val="0"/>
              </a:spcAft>
              <a:buClr>
                <a:schemeClr val="dk1"/>
              </a:buClr>
              <a:buSzPct val="100000"/>
            </a:pPr>
            <a:r>
              <a:rPr lang="en" sz="1100">
                <a:solidFill>
                  <a:schemeClr val="dk1"/>
                </a:solidFill>
              </a:rPr>
              <a:t>unimportant</a:t>
            </a:r>
          </a:p>
          <a:p>
            <a:pPr marL="1371600" lvl="2" indent="-298450" rtl="0">
              <a:spcBef>
                <a:spcPts val="0"/>
              </a:spcBef>
              <a:spcAft>
                <a:spcPts val="0"/>
              </a:spcAft>
              <a:buClr>
                <a:schemeClr val="dk1"/>
              </a:buClr>
              <a:buSzPct val="100000"/>
            </a:pPr>
            <a:r>
              <a:rPr lang="en" sz="1100">
                <a:solidFill>
                  <a:schemeClr val="dk1"/>
                </a:solidFill>
              </a:rPr>
              <a:t>other</a:t>
            </a:r>
          </a:p>
          <a:p>
            <a:pPr lvl="0" rtl="0">
              <a:lnSpc>
                <a:spcPct val="100000"/>
              </a:lnSpc>
              <a:spcBef>
                <a:spcPts val="0"/>
              </a:spcBef>
              <a:buNone/>
            </a:pPr>
            <a:endParaRPr/>
          </a:p>
        </p:txBody>
      </p:sp>
      <p:sp>
        <p:nvSpPr>
          <p:cNvPr id="585" name="Shape 585"/>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914400" marR="0" lvl="1" indent="-298450" algn="l" rtl="0">
              <a:lnSpc>
                <a:spcPct val="100000"/>
              </a:lnSpc>
              <a:spcBef>
                <a:spcPts val="0"/>
              </a:spcBef>
              <a:spcAft>
                <a:spcPts val="0"/>
              </a:spcAft>
              <a:buClr>
                <a:schemeClr val="dk1"/>
              </a:buClr>
              <a:buSzPct val="91666"/>
              <a:buFont typeface="Arial"/>
            </a:pP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89"/>
        <p:cNvGrpSpPr/>
        <p:nvPr/>
      </p:nvGrpSpPr>
      <p:grpSpPr>
        <a:xfrm>
          <a:off x="0" y="0"/>
          <a:ext cx="0" cy="0"/>
          <a:chOff x="0" y="0"/>
          <a:chExt cx="0" cy="0"/>
        </a:xfrm>
      </p:grpSpPr>
      <p:sp>
        <p:nvSpPr>
          <p:cNvPr id="590" name="Shape 590"/>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591" name="Shape 591"/>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Female over 50</a:t>
            </a:r>
          </a:p>
          <a:p>
            <a:pPr lvl="0" rtl="0">
              <a:lnSpc>
                <a:spcPct val="100000"/>
              </a:lnSpc>
              <a:spcBef>
                <a:spcPts val="0"/>
              </a:spcBef>
              <a:spcAft>
                <a:spcPts val="0"/>
              </a:spcAft>
              <a:buNone/>
            </a:pPr>
            <a:r>
              <a:rPr lang="en" sz="1100" b="1">
                <a:solidFill>
                  <a:schemeClr val="dk1"/>
                </a:solidFill>
              </a:rPr>
              <a:t>Time: 14 minutes</a:t>
            </a:r>
          </a:p>
          <a:p>
            <a:pPr marL="457200" lvl="0" indent="-298450" rtl="0">
              <a:spcBef>
                <a:spcPts val="0"/>
              </a:spcBef>
              <a:spcAft>
                <a:spcPts val="0"/>
              </a:spcAft>
              <a:buClr>
                <a:schemeClr val="dk1"/>
              </a:buClr>
              <a:buSzPct val="100000"/>
            </a:pPr>
            <a:r>
              <a:rPr lang="en" sz="1100">
                <a:solidFill>
                  <a:schemeClr val="dk1"/>
                </a:solidFill>
              </a:rPr>
              <a:t>Am I designing a web site?</a:t>
            </a:r>
          </a:p>
          <a:p>
            <a:pPr marL="457200" lvl="0" indent="-298450" rtl="0">
              <a:spcBef>
                <a:spcPts val="0"/>
              </a:spcBef>
              <a:spcAft>
                <a:spcPts val="0"/>
              </a:spcAft>
              <a:buClr>
                <a:schemeClr val="dk1"/>
              </a:buClr>
              <a:buSzPct val="100000"/>
            </a:pPr>
            <a:r>
              <a:rPr lang="en" sz="1100">
                <a:solidFill>
                  <a:schemeClr val="dk1"/>
                </a:solidFill>
              </a:rPr>
              <a:t>Not sure where to put some of these categories so I put them in “?”</a:t>
            </a:r>
          </a:p>
          <a:p>
            <a:pPr marL="457200" lvl="0" indent="-298450" rtl="0">
              <a:spcBef>
                <a:spcPts val="0"/>
              </a:spcBef>
              <a:spcAft>
                <a:spcPts val="0"/>
              </a:spcAft>
              <a:buClr>
                <a:schemeClr val="dk1"/>
              </a:buClr>
              <a:buSzPct val="100000"/>
            </a:pPr>
            <a:r>
              <a:rPr lang="en" sz="1100">
                <a:solidFill>
                  <a:schemeClr val="dk1"/>
                </a:solidFill>
              </a:rPr>
              <a:t>Don’t understand how these categories relate</a:t>
            </a:r>
          </a:p>
          <a:p>
            <a:pPr marL="457200" lvl="0" indent="-298450" rtl="0">
              <a:spcBef>
                <a:spcPts val="0"/>
              </a:spcBef>
              <a:spcAft>
                <a:spcPts val="0"/>
              </a:spcAft>
              <a:buClr>
                <a:schemeClr val="dk1"/>
              </a:buClr>
              <a:buSzPct val="100000"/>
            </a:pPr>
            <a:r>
              <a:rPr lang="en" sz="1100">
                <a:solidFill>
                  <a:schemeClr val="dk1"/>
                </a:solidFill>
              </a:rPr>
              <a:t>Many of these categories seem like the same thing</a:t>
            </a:r>
          </a:p>
          <a:p>
            <a:pPr marL="457200" lvl="0" indent="-298450" rtl="0">
              <a:spcBef>
                <a:spcPts val="0"/>
              </a:spcBef>
              <a:spcAft>
                <a:spcPts val="0"/>
              </a:spcAft>
              <a:buClr>
                <a:schemeClr val="dk1"/>
              </a:buClr>
              <a:buSzPct val="100000"/>
            </a:pPr>
            <a:r>
              <a:rPr lang="en" sz="1100">
                <a:solidFill>
                  <a:schemeClr val="dk1"/>
                </a:solidFill>
              </a:rPr>
              <a:t>There seem to be too many options</a:t>
            </a:r>
          </a:p>
          <a:p>
            <a:pPr marL="457200" lvl="0" indent="-298450" rtl="0">
              <a:spcBef>
                <a:spcPts val="0"/>
              </a:spcBef>
              <a:spcAft>
                <a:spcPts val="0"/>
              </a:spcAft>
              <a:buClr>
                <a:schemeClr val="dk1"/>
              </a:buClr>
              <a:buSzPct val="100000"/>
            </a:pPr>
            <a:r>
              <a:rPr lang="en" sz="1100">
                <a:solidFill>
                  <a:schemeClr val="dk1"/>
                </a:solidFill>
              </a:rPr>
              <a:t>I’m making my best guesses here</a:t>
            </a:r>
          </a:p>
          <a:p>
            <a:pPr marL="457200" lvl="0" indent="-298450" rtl="0">
              <a:spcBef>
                <a:spcPts val="0"/>
              </a:spcBef>
              <a:spcAft>
                <a:spcPts val="0"/>
              </a:spcAft>
              <a:buClr>
                <a:schemeClr val="dk1"/>
              </a:buClr>
              <a:buSzPct val="100000"/>
            </a:pPr>
            <a:r>
              <a:rPr lang="en" sz="1100">
                <a:solidFill>
                  <a:schemeClr val="dk1"/>
                </a:solidFill>
              </a:rPr>
              <a:t>hierarchy</a:t>
            </a:r>
          </a:p>
          <a:p>
            <a:pPr marL="914400" lvl="1" indent="-298450" rtl="0">
              <a:spcBef>
                <a:spcPts val="0"/>
              </a:spcBef>
              <a:spcAft>
                <a:spcPts val="0"/>
              </a:spcAft>
              <a:buClr>
                <a:schemeClr val="dk1"/>
              </a:buClr>
              <a:buSzPct val="100000"/>
            </a:pPr>
            <a:r>
              <a:rPr lang="en" sz="1100">
                <a:solidFill>
                  <a:schemeClr val="dk1"/>
                </a:solidFill>
              </a:rPr>
              <a:t>critical</a:t>
            </a:r>
          </a:p>
          <a:p>
            <a:pPr marL="1371600" lvl="2" indent="-298450" rtl="0">
              <a:spcBef>
                <a:spcPts val="0"/>
              </a:spcBef>
              <a:spcAft>
                <a:spcPts val="0"/>
              </a:spcAft>
              <a:buClr>
                <a:schemeClr val="dk1"/>
              </a:buClr>
              <a:buSzPct val="100000"/>
            </a:pPr>
            <a:r>
              <a:rPr lang="en" sz="1100">
                <a:solidFill>
                  <a:schemeClr val="dk1"/>
                </a:solidFill>
              </a:rPr>
              <a:t>degree type</a:t>
            </a:r>
          </a:p>
          <a:p>
            <a:pPr marL="914400" lvl="1" indent="-298450" rtl="0">
              <a:spcBef>
                <a:spcPts val="0"/>
              </a:spcBef>
              <a:spcAft>
                <a:spcPts val="0"/>
              </a:spcAft>
              <a:buClr>
                <a:schemeClr val="dk1"/>
              </a:buClr>
              <a:buSzPct val="100000"/>
            </a:pPr>
            <a:r>
              <a:rPr lang="en" sz="1100">
                <a:solidFill>
                  <a:schemeClr val="dk1"/>
                </a:solidFill>
              </a:rPr>
              <a:t>Important</a:t>
            </a:r>
          </a:p>
          <a:p>
            <a:pPr marL="1371600" lvl="2" indent="-298450" rtl="0">
              <a:spcBef>
                <a:spcPts val="0"/>
              </a:spcBef>
              <a:spcAft>
                <a:spcPts val="0"/>
              </a:spcAft>
              <a:buClr>
                <a:schemeClr val="dk1"/>
              </a:buClr>
              <a:buSzPct val="100000"/>
            </a:pPr>
            <a:r>
              <a:rPr lang="en" sz="1100">
                <a:solidFill>
                  <a:schemeClr val="dk1"/>
                </a:solidFill>
              </a:rPr>
              <a:t>apply</a:t>
            </a:r>
          </a:p>
          <a:p>
            <a:pPr marL="1371600" lvl="2" indent="-298450" rtl="0">
              <a:spcBef>
                <a:spcPts val="0"/>
              </a:spcBef>
              <a:spcAft>
                <a:spcPts val="0"/>
              </a:spcAft>
              <a:buClr>
                <a:schemeClr val="dk1"/>
              </a:buClr>
              <a:buSzPct val="100000"/>
            </a:pPr>
            <a:r>
              <a:rPr lang="en" sz="1100">
                <a:solidFill>
                  <a:schemeClr val="dk1"/>
                </a:solidFill>
              </a:rPr>
              <a:t>career path</a:t>
            </a:r>
          </a:p>
          <a:p>
            <a:pPr marL="1371600" lvl="2" indent="-298450" rtl="0">
              <a:spcBef>
                <a:spcPts val="0"/>
              </a:spcBef>
              <a:spcAft>
                <a:spcPts val="0"/>
              </a:spcAft>
              <a:buClr>
                <a:schemeClr val="dk1"/>
              </a:buClr>
              <a:buSzPct val="100000"/>
            </a:pPr>
            <a:r>
              <a:rPr lang="en" sz="1100">
                <a:solidFill>
                  <a:schemeClr val="dk1"/>
                </a:solidFill>
              </a:rPr>
              <a:t>instruction</a:t>
            </a:r>
          </a:p>
          <a:p>
            <a:pPr marL="1371600" lvl="2" indent="-298450" rtl="0">
              <a:spcBef>
                <a:spcPts val="0"/>
              </a:spcBef>
              <a:spcAft>
                <a:spcPts val="0"/>
              </a:spcAft>
              <a:buClr>
                <a:schemeClr val="dk1"/>
              </a:buClr>
              <a:buSzPct val="100000"/>
            </a:pPr>
            <a:r>
              <a:rPr lang="en" sz="1100">
                <a:solidFill>
                  <a:schemeClr val="dk1"/>
                </a:solidFill>
              </a:rPr>
              <a:t>equipment</a:t>
            </a:r>
          </a:p>
          <a:p>
            <a:pPr marL="914400" lvl="1" indent="-298450" rtl="0">
              <a:spcBef>
                <a:spcPts val="0"/>
              </a:spcBef>
              <a:spcAft>
                <a:spcPts val="0"/>
              </a:spcAft>
              <a:buClr>
                <a:schemeClr val="dk1"/>
              </a:buClr>
              <a:buSzPct val="100000"/>
            </a:pPr>
            <a:r>
              <a:rPr lang="en" sz="1100">
                <a:solidFill>
                  <a:schemeClr val="dk1"/>
                </a:solidFill>
              </a:rPr>
              <a:t>unimportant</a:t>
            </a:r>
          </a:p>
          <a:p>
            <a:pPr marL="1371600" lvl="2" indent="-298450" rtl="0">
              <a:spcBef>
                <a:spcPts val="0"/>
              </a:spcBef>
              <a:spcAft>
                <a:spcPts val="0"/>
              </a:spcAft>
              <a:buClr>
                <a:schemeClr val="dk1"/>
              </a:buClr>
              <a:buSzPct val="100000"/>
            </a:pPr>
            <a:r>
              <a:rPr lang="en" sz="1100">
                <a:solidFill>
                  <a:schemeClr val="dk1"/>
                </a:solidFill>
              </a:rPr>
              <a:t>other stuff</a:t>
            </a:r>
          </a:p>
          <a:p>
            <a:pPr marL="1371600" lvl="2" indent="-298450" rtl="0">
              <a:spcBef>
                <a:spcPts val="0"/>
              </a:spcBef>
              <a:spcAft>
                <a:spcPts val="0"/>
              </a:spcAft>
              <a:buClr>
                <a:schemeClr val="dk1"/>
              </a:buClr>
              <a:buSzPct val="100000"/>
            </a:pPr>
            <a:r>
              <a:rPr lang="en" sz="1100">
                <a:solidFill>
                  <a:schemeClr val="dk1"/>
                </a:solidFill>
              </a:rPr>
              <a:t>? “(not sure what this stuff is)”</a:t>
            </a:r>
          </a:p>
          <a:p>
            <a:pPr lvl="0" rtl="0">
              <a:lnSpc>
                <a:spcPct val="100000"/>
              </a:lnSpc>
              <a:spcBef>
                <a:spcPts val="0"/>
              </a:spcBef>
              <a:buNone/>
            </a:pPr>
            <a:endParaRPr/>
          </a:p>
        </p:txBody>
      </p:sp>
      <p:sp>
        <p:nvSpPr>
          <p:cNvPr id="592" name="Shape 592"/>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914400" marR="0" lvl="1" indent="-298450" algn="l" rtl="0">
              <a:lnSpc>
                <a:spcPct val="100000"/>
              </a:lnSpc>
              <a:spcBef>
                <a:spcPts val="0"/>
              </a:spcBef>
              <a:spcAft>
                <a:spcPts val="0"/>
              </a:spcAft>
              <a:buClr>
                <a:schemeClr val="dk1"/>
              </a:buClr>
              <a:buSzPct val="91666"/>
              <a:buFont typeface="Arial"/>
            </a:pP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Shape 597"/>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598" name="Shape 598"/>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Male over 40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9 minutes</a:t>
            </a:r>
          </a:p>
          <a:p>
            <a:pPr marL="457200" lvl="0" indent="-298450" rtl="0">
              <a:spcBef>
                <a:spcPts val="0"/>
              </a:spcBef>
              <a:spcAft>
                <a:spcPts val="0"/>
              </a:spcAft>
              <a:buClr>
                <a:schemeClr val="dk1"/>
              </a:buClr>
              <a:buSzPct val="100000"/>
            </a:pPr>
            <a:r>
              <a:rPr lang="en" sz="1100">
                <a:solidFill>
                  <a:schemeClr val="dk1"/>
                </a:solidFill>
              </a:rPr>
              <a:t>I think the application categories are most</a:t>
            </a:r>
          </a:p>
          <a:p>
            <a:pPr marL="457200" lvl="0" indent="-298450" rtl="0">
              <a:spcBef>
                <a:spcPts val="0"/>
              </a:spcBef>
              <a:spcAft>
                <a:spcPts val="0"/>
              </a:spcAft>
              <a:buClr>
                <a:schemeClr val="dk1"/>
              </a:buClr>
              <a:buSzPct val="100000"/>
            </a:pPr>
            <a:r>
              <a:rPr lang="en" sz="1100">
                <a:solidFill>
                  <a:schemeClr val="dk1"/>
                </a:solidFill>
              </a:rPr>
              <a:t>Not sure where to put some of these categories so I put them in “other”</a:t>
            </a:r>
          </a:p>
          <a:p>
            <a:pPr marL="457200" lvl="0" indent="-298450" rtl="0">
              <a:spcBef>
                <a:spcPts val="0"/>
              </a:spcBef>
              <a:spcAft>
                <a:spcPts val="0"/>
              </a:spcAft>
              <a:buClr>
                <a:schemeClr val="dk1"/>
              </a:buClr>
              <a:buSzPct val="100000"/>
            </a:pPr>
            <a:r>
              <a:rPr lang="en" sz="1100">
                <a:solidFill>
                  <a:schemeClr val="dk1"/>
                </a:solidFill>
              </a:rPr>
              <a:t>Not sure if I’m doing this correctly</a:t>
            </a:r>
          </a:p>
          <a:p>
            <a:pPr marL="457200" lvl="0" indent="-298450" rtl="0">
              <a:spcBef>
                <a:spcPts val="0"/>
              </a:spcBef>
              <a:spcAft>
                <a:spcPts val="0"/>
              </a:spcAft>
              <a:buClr>
                <a:schemeClr val="dk1"/>
              </a:buClr>
              <a:buSzPct val="100000"/>
            </a:pPr>
            <a:r>
              <a:rPr lang="en" sz="1100">
                <a:solidFill>
                  <a:schemeClr val="dk1"/>
                </a:solidFill>
              </a:rPr>
              <a:t>Some categories don’t mean anything to me</a:t>
            </a:r>
          </a:p>
          <a:p>
            <a:pPr marL="457200" lvl="0" indent="-298450" rtl="0">
              <a:spcBef>
                <a:spcPts val="0"/>
              </a:spcBef>
              <a:spcAft>
                <a:spcPts val="0"/>
              </a:spcAft>
              <a:buClr>
                <a:schemeClr val="dk1"/>
              </a:buClr>
              <a:buSzPct val="100000"/>
            </a:pPr>
            <a:r>
              <a:rPr lang="en" sz="1100">
                <a:solidFill>
                  <a:schemeClr val="dk1"/>
                </a:solidFill>
              </a:rPr>
              <a:t>What is GitHub, Queso, Slack...?</a:t>
            </a:r>
          </a:p>
          <a:p>
            <a:pPr lvl="0" rtl="0">
              <a:lnSpc>
                <a:spcPct val="100000"/>
              </a:lnSpc>
              <a:spcBef>
                <a:spcPts val="0"/>
              </a:spcBef>
              <a:buNone/>
            </a:pPr>
            <a:endParaRPr/>
          </a:p>
        </p:txBody>
      </p:sp>
      <p:sp>
        <p:nvSpPr>
          <p:cNvPr id="599" name="Shape 599"/>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98450" rtl="0">
              <a:spcBef>
                <a:spcPts val="0"/>
              </a:spcBef>
              <a:spcAft>
                <a:spcPts val="0"/>
              </a:spcAft>
              <a:buClr>
                <a:schemeClr val="dk1"/>
              </a:buClr>
              <a:buSzPct val="100000"/>
            </a:pPr>
            <a:r>
              <a:rPr lang="en" sz="1100">
                <a:solidFill>
                  <a:schemeClr val="dk1"/>
                </a:solidFill>
              </a:rPr>
              <a:t>hierarchy</a:t>
            </a:r>
          </a:p>
          <a:p>
            <a:pPr marL="914400" lvl="1" indent="-298450" rtl="0">
              <a:spcBef>
                <a:spcPts val="0"/>
              </a:spcBef>
              <a:spcAft>
                <a:spcPts val="0"/>
              </a:spcAft>
              <a:buClr>
                <a:schemeClr val="dk1"/>
              </a:buClr>
              <a:buSzPct val="100000"/>
            </a:pPr>
            <a:r>
              <a:rPr lang="en" sz="1100">
                <a:solidFill>
                  <a:schemeClr val="dk1"/>
                </a:solidFill>
              </a:rPr>
              <a:t>critical</a:t>
            </a:r>
          </a:p>
          <a:p>
            <a:pPr marL="1371600" lvl="2" indent="-298450" rtl="0">
              <a:spcBef>
                <a:spcPts val="0"/>
              </a:spcBef>
              <a:spcAft>
                <a:spcPts val="0"/>
              </a:spcAft>
              <a:buClr>
                <a:schemeClr val="dk1"/>
              </a:buClr>
              <a:buSzPct val="100000"/>
            </a:pPr>
            <a:r>
              <a:rPr lang="en" sz="1100">
                <a:solidFill>
                  <a:schemeClr val="dk1"/>
                </a:solidFill>
              </a:rPr>
              <a:t>apply</a:t>
            </a:r>
          </a:p>
          <a:p>
            <a:pPr marL="1371600" lvl="2" indent="-298450" rtl="0">
              <a:spcBef>
                <a:spcPts val="0"/>
              </a:spcBef>
              <a:spcAft>
                <a:spcPts val="0"/>
              </a:spcAft>
              <a:buClr>
                <a:schemeClr val="dk1"/>
              </a:buClr>
              <a:buSzPct val="100000"/>
            </a:pPr>
            <a:r>
              <a:rPr lang="en" sz="1100">
                <a:solidFill>
                  <a:schemeClr val="dk1"/>
                </a:solidFill>
              </a:rPr>
              <a:t>courses</a:t>
            </a:r>
          </a:p>
          <a:p>
            <a:pPr marL="914400" lvl="1" indent="-298450" rtl="0">
              <a:spcBef>
                <a:spcPts val="0"/>
              </a:spcBef>
              <a:spcAft>
                <a:spcPts val="0"/>
              </a:spcAft>
              <a:buClr>
                <a:schemeClr val="dk1"/>
              </a:buClr>
              <a:buSzPct val="100000"/>
            </a:pPr>
            <a:r>
              <a:rPr lang="en" sz="1100">
                <a:solidFill>
                  <a:schemeClr val="dk1"/>
                </a:solidFill>
              </a:rPr>
              <a:t>Important</a:t>
            </a:r>
          </a:p>
          <a:p>
            <a:pPr marL="1371600" lvl="2" indent="-298450" rtl="0">
              <a:spcBef>
                <a:spcPts val="0"/>
              </a:spcBef>
              <a:spcAft>
                <a:spcPts val="0"/>
              </a:spcAft>
              <a:buClr>
                <a:schemeClr val="dk1"/>
              </a:buClr>
              <a:buSzPct val="100000"/>
            </a:pPr>
            <a:r>
              <a:rPr lang="en" sz="1100">
                <a:solidFill>
                  <a:schemeClr val="dk1"/>
                </a:solidFill>
              </a:rPr>
              <a:t>MFA info</a:t>
            </a:r>
          </a:p>
          <a:p>
            <a:pPr marL="1371600" lvl="2" indent="-298450" rtl="0">
              <a:spcBef>
                <a:spcPts val="0"/>
              </a:spcBef>
              <a:spcAft>
                <a:spcPts val="0"/>
              </a:spcAft>
              <a:buClr>
                <a:schemeClr val="dk1"/>
              </a:buClr>
              <a:buSzPct val="100000"/>
            </a:pPr>
            <a:r>
              <a:rPr lang="en" sz="1100">
                <a:solidFill>
                  <a:schemeClr val="dk1"/>
                </a:solidFill>
              </a:rPr>
              <a:t>career ctr</a:t>
            </a:r>
          </a:p>
          <a:p>
            <a:pPr marL="1371600" lvl="2" indent="-298450" rtl="0">
              <a:spcBef>
                <a:spcPts val="0"/>
              </a:spcBef>
              <a:spcAft>
                <a:spcPts val="0"/>
              </a:spcAft>
              <a:buClr>
                <a:schemeClr val="dk1"/>
              </a:buClr>
              <a:buSzPct val="100000"/>
            </a:pPr>
            <a:r>
              <a:rPr lang="en" sz="1100">
                <a:solidFill>
                  <a:schemeClr val="dk1"/>
                </a:solidFill>
              </a:rPr>
              <a:t>faculty</a:t>
            </a:r>
          </a:p>
          <a:p>
            <a:pPr marL="1371600" lvl="2" indent="-298450" rtl="0">
              <a:spcBef>
                <a:spcPts val="0"/>
              </a:spcBef>
              <a:spcAft>
                <a:spcPts val="0"/>
              </a:spcAft>
              <a:buClr>
                <a:schemeClr val="dk1"/>
              </a:buClr>
              <a:buSzPct val="100000"/>
            </a:pPr>
            <a:r>
              <a:rPr lang="en" sz="1100">
                <a:solidFill>
                  <a:schemeClr val="dk1"/>
                </a:solidFill>
              </a:rPr>
              <a:t>financial aid</a:t>
            </a:r>
          </a:p>
          <a:p>
            <a:pPr marL="1371600" lvl="2" indent="-298450" rtl="0">
              <a:spcBef>
                <a:spcPts val="0"/>
              </a:spcBef>
              <a:spcAft>
                <a:spcPts val="0"/>
              </a:spcAft>
              <a:buClr>
                <a:schemeClr val="dk1"/>
              </a:buClr>
              <a:buSzPct val="100000"/>
            </a:pPr>
            <a:r>
              <a:rPr lang="en" sz="1100">
                <a:solidFill>
                  <a:schemeClr val="dk1"/>
                </a:solidFill>
              </a:rPr>
              <a:t>international</a:t>
            </a:r>
          </a:p>
          <a:p>
            <a:pPr marL="1371600" lvl="2" indent="-298450" rtl="0">
              <a:spcBef>
                <a:spcPts val="0"/>
              </a:spcBef>
              <a:spcAft>
                <a:spcPts val="0"/>
              </a:spcAft>
              <a:buClr>
                <a:schemeClr val="dk1"/>
              </a:buClr>
              <a:buSzPct val="100000"/>
            </a:pPr>
            <a:r>
              <a:rPr lang="en" sz="1100">
                <a:solidFill>
                  <a:schemeClr val="dk1"/>
                </a:solidFill>
              </a:rPr>
              <a:t>UX</a:t>
            </a:r>
          </a:p>
          <a:p>
            <a:pPr marL="914400" lvl="1" indent="-298450" rtl="0">
              <a:spcBef>
                <a:spcPts val="0"/>
              </a:spcBef>
              <a:spcAft>
                <a:spcPts val="0"/>
              </a:spcAft>
              <a:buClr>
                <a:schemeClr val="dk1"/>
              </a:buClr>
              <a:buSzPct val="100000"/>
            </a:pPr>
            <a:r>
              <a:rPr lang="en" sz="1100">
                <a:solidFill>
                  <a:schemeClr val="dk1"/>
                </a:solidFill>
              </a:rPr>
              <a:t>unimportant</a:t>
            </a:r>
          </a:p>
          <a:p>
            <a:pPr marL="1371600" lvl="2" indent="-298450" rtl="0">
              <a:spcBef>
                <a:spcPts val="0"/>
              </a:spcBef>
              <a:spcAft>
                <a:spcPts val="0"/>
              </a:spcAft>
              <a:buClr>
                <a:schemeClr val="dk1"/>
              </a:buClr>
              <a:buSzPct val="100000"/>
            </a:pPr>
            <a:r>
              <a:rPr lang="en" sz="1100">
                <a:solidFill>
                  <a:schemeClr val="dk1"/>
                </a:solidFill>
              </a:rPr>
              <a:t>other</a:t>
            </a: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Shape 604"/>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605" name="Shape 605"/>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Clr>
                <a:schemeClr val="dk1"/>
              </a:buClr>
              <a:buSzPct val="100000"/>
              <a:buFont typeface="Arial"/>
              <a:buNone/>
            </a:pPr>
            <a:r>
              <a:rPr lang="en" sz="1100" b="1">
                <a:solidFill>
                  <a:schemeClr val="dk1"/>
                </a:solidFill>
              </a:rPr>
              <a:t>Male over 40</a:t>
            </a:r>
          </a:p>
          <a:p>
            <a:pPr lvl="0" rtl="0">
              <a:lnSpc>
                <a:spcPct val="100000"/>
              </a:lnSpc>
              <a:spcBef>
                <a:spcPts val="0"/>
              </a:spcBef>
              <a:spcAft>
                <a:spcPts val="0"/>
              </a:spcAft>
              <a:buClr>
                <a:schemeClr val="dk1"/>
              </a:buClr>
              <a:buSzPct val="100000"/>
              <a:buFont typeface="Arial"/>
              <a:buNone/>
            </a:pPr>
            <a:r>
              <a:rPr lang="en" sz="1100" b="1">
                <a:solidFill>
                  <a:schemeClr val="dk1"/>
                </a:solidFill>
              </a:rPr>
              <a:t>Time: 11 minutes</a:t>
            </a:r>
          </a:p>
          <a:p>
            <a:pPr marL="457200" lvl="0" indent="-298450" rtl="0">
              <a:spcBef>
                <a:spcPts val="0"/>
              </a:spcBef>
              <a:spcAft>
                <a:spcPts val="0"/>
              </a:spcAft>
              <a:buClr>
                <a:schemeClr val="dk1"/>
              </a:buClr>
              <a:buSzPct val="100000"/>
            </a:pPr>
            <a:r>
              <a:rPr lang="en" sz="1100">
                <a:solidFill>
                  <a:schemeClr val="dk1"/>
                </a:solidFill>
              </a:rPr>
              <a:t>I feel like I’m playing a game</a:t>
            </a:r>
          </a:p>
          <a:p>
            <a:pPr marL="457200" lvl="0" indent="-298450" rtl="0">
              <a:spcBef>
                <a:spcPts val="0"/>
              </a:spcBef>
              <a:spcAft>
                <a:spcPts val="0"/>
              </a:spcAft>
              <a:buClr>
                <a:schemeClr val="dk1"/>
              </a:buClr>
              <a:buSzPct val="100000"/>
            </a:pPr>
            <a:r>
              <a:rPr lang="en" sz="1100">
                <a:solidFill>
                  <a:schemeClr val="dk1"/>
                </a:solidFill>
              </a:rPr>
              <a:t>There are lots of choices I don’t understand how they relate to one another</a:t>
            </a:r>
          </a:p>
          <a:p>
            <a:pPr marL="457200" lvl="0" indent="-298450" rtl="0">
              <a:spcBef>
                <a:spcPts val="0"/>
              </a:spcBef>
              <a:spcAft>
                <a:spcPts val="0"/>
              </a:spcAft>
              <a:buClr>
                <a:schemeClr val="dk1"/>
              </a:buClr>
              <a:buSzPct val="100000"/>
            </a:pPr>
            <a:r>
              <a:rPr lang="en" sz="1100">
                <a:solidFill>
                  <a:schemeClr val="dk1"/>
                </a:solidFill>
              </a:rPr>
              <a:t>Is this a web site?</a:t>
            </a:r>
          </a:p>
          <a:p>
            <a:pPr marL="457200" lvl="0" indent="-298450" rtl="0">
              <a:spcBef>
                <a:spcPts val="0"/>
              </a:spcBef>
              <a:spcAft>
                <a:spcPts val="0"/>
              </a:spcAft>
              <a:buClr>
                <a:schemeClr val="dk1"/>
              </a:buClr>
              <a:buSzPct val="100000"/>
            </a:pPr>
            <a:r>
              <a:rPr lang="en" sz="1100">
                <a:solidFill>
                  <a:schemeClr val="dk1"/>
                </a:solidFill>
              </a:rPr>
              <a:t>Looks like a school/university application site</a:t>
            </a:r>
          </a:p>
          <a:p>
            <a:pPr marL="457200" lvl="0" indent="-298450" rtl="0">
              <a:spcBef>
                <a:spcPts val="0"/>
              </a:spcBef>
              <a:spcAft>
                <a:spcPts val="0"/>
              </a:spcAft>
              <a:buClr>
                <a:schemeClr val="dk1"/>
              </a:buClr>
              <a:buSzPct val="100000"/>
            </a:pPr>
            <a:r>
              <a:rPr lang="en" sz="1100">
                <a:solidFill>
                  <a:schemeClr val="dk1"/>
                </a:solidFill>
              </a:rPr>
              <a:t>Too many categories that seem unrelated</a:t>
            </a:r>
          </a:p>
          <a:p>
            <a:pPr marL="457200" lvl="0" indent="-298450" rtl="0">
              <a:spcBef>
                <a:spcPts val="0"/>
              </a:spcBef>
              <a:spcAft>
                <a:spcPts val="0"/>
              </a:spcAft>
              <a:buClr>
                <a:schemeClr val="dk1"/>
              </a:buClr>
              <a:buSzPct val="100000"/>
            </a:pPr>
            <a:r>
              <a:rPr lang="en" sz="1100">
                <a:solidFill>
                  <a:schemeClr val="dk1"/>
                </a:solidFill>
              </a:rPr>
              <a:t>I know what Twitter, LinkedIn is, but some of these of these others don’t make sense</a:t>
            </a:r>
          </a:p>
          <a:p>
            <a:pPr marL="457200" lvl="0" indent="-298450" rtl="0">
              <a:spcBef>
                <a:spcPts val="0"/>
              </a:spcBef>
              <a:spcAft>
                <a:spcPts val="0"/>
              </a:spcAft>
              <a:buClr>
                <a:schemeClr val="dk1"/>
              </a:buClr>
              <a:buSzPct val="100000"/>
            </a:pPr>
            <a:r>
              <a:rPr lang="en" sz="1100">
                <a:solidFill>
                  <a:schemeClr val="dk1"/>
                </a:solidFill>
              </a:rPr>
              <a:t>I’m just making big buckets</a:t>
            </a:r>
          </a:p>
          <a:p>
            <a:pPr marL="457200" lvl="0" indent="-298450" rtl="0">
              <a:spcBef>
                <a:spcPts val="0"/>
              </a:spcBef>
              <a:spcAft>
                <a:spcPts val="0"/>
              </a:spcAft>
              <a:buClr>
                <a:schemeClr val="dk1"/>
              </a:buClr>
              <a:buSzPct val="100000"/>
            </a:pPr>
            <a:r>
              <a:rPr lang="en" sz="1100">
                <a:solidFill>
                  <a:schemeClr val="dk1"/>
                </a:solidFill>
              </a:rPr>
              <a:t>hierarchy</a:t>
            </a:r>
          </a:p>
          <a:p>
            <a:pPr marL="914400" lvl="1" indent="-298450" rtl="0">
              <a:spcBef>
                <a:spcPts val="0"/>
              </a:spcBef>
              <a:spcAft>
                <a:spcPts val="0"/>
              </a:spcAft>
              <a:buClr>
                <a:schemeClr val="dk1"/>
              </a:buClr>
              <a:buSzPct val="100000"/>
            </a:pPr>
            <a:r>
              <a:rPr lang="en" sz="1100">
                <a:solidFill>
                  <a:schemeClr val="dk1"/>
                </a:solidFill>
              </a:rPr>
              <a:t>critical</a:t>
            </a:r>
          </a:p>
          <a:p>
            <a:pPr marL="1371600" lvl="2" indent="-298450" rtl="0">
              <a:spcBef>
                <a:spcPts val="0"/>
              </a:spcBef>
              <a:spcAft>
                <a:spcPts val="0"/>
              </a:spcAft>
              <a:buClr>
                <a:schemeClr val="dk1"/>
              </a:buClr>
              <a:buSzPct val="100000"/>
            </a:pPr>
            <a:r>
              <a:rPr lang="en" sz="1100">
                <a:solidFill>
                  <a:schemeClr val="dk1"/>
                </a:solidFill>
              </a:rPr>
              <a:t>application process</a:t>
            </a:r>
          </a:p>
          <a:p>
            <a:pPr marL="1371600" lvl="2" indent="-298450" rtl="0">
              <a:spcBef>
                <a:spcPts val="0"/>
              </a:spcBef>
              <a:spcAft>
                <a:spcPts val="0"/>
              </a:spcAft>
              <a:buClr>
                <a:schemeClr val="dk1"/>
              </a:buClr>
              <a:buSzPct val="100000"/>
            </a:pPr>
            <a:r>
              <a:rPr lang="en" sz="1100">
                <a:solidFill>
                  <a:schemeClr val="dk1"/>
                </a:solidFill>
              </a:rPr>
              <a:t>major/minor information</a:t>
            </a:r>
          </a:p>
          <a:p>
            <a:pPr marL="914400" lvl="1" indent="-298450" rtl="0">
              <a:spcBef>
                <a:spcPts val="0"/>
              </a:spcBef>
              <a:spcAft>
                <a:spcPts val="0"/>
              </a:spcAft>
              <a:buClr>
                <a:schemeClr val="dk1"/>
              </a:buClr>
              <a:buSzPct val="100000"/>
            </a:pPr>
            <a:r>
              <a:rPr lang="en" sz="1100">
                <a:solidFill>
                  <a:schemeClr val="dk1"/>
                </a:solidFill>
              </a:rPr>
              <a:t>Important</a:t>
            </a:r>
          </a:p>
          <a:p>
            <a:pPr marL="1371600" lvl="2" indent="-298450" rtl="0">
              <a:spcBef>
                <a:spcPts val="0"/>
              </a:spcBef>
              <a:spcAft>
                <a:spcPts val="0"/>
              </a:spcAft>
              <a:buClr>
                <a:schemeClr val="dk1"/>
              </a:buClr>
              <a:buSzPct val="100000"/>
            </a:pPr>
            <a:r>
              <a:rPr lang="en" sz="1100">
                <a:solidFill>
                  <a:schemeClr val="dk1"/>
                </a:solidFill>
              </a:rPr>
              <a:t>program description</a:t>
            </a:r>
          </a:p>
          <a:p>
            <a:pPr marL="1371600" lvl="2" indent="-298450" rtl="0">
              <a:spcBef>
                <a:spcPts val="0"/>
              </a:spcBef>
              <a:spcAft>
                <a:spcPts val="0"/>
              </a:spcAft>
              <a:buClr>
                <a:schemeClr val="dk1"/>
              </a:buClr>
              <a:buSzPct val="100000"/>
            </a:pPr>
            <a:r>
              <a:rPr lang="en" sz="1100">
                <a:solidFill>
                  <a:schemeClr val="dk1"/>
                </a:solidFill>
              </a:rPr>
              <a:t>faculty</a:t>
            </a:r>
          </a:p>
          <a:p>
            <a:pPr marL="1371600" lvl="2" indent="-298450" rtl="0">
              <a:spcBef>
                <a:spcPts val="0"/>
              </a:spcBef>
              <a:spcAft>
                <a:spcPts val="0"/>
              </a:spcAft>
              <a:buClr>
                <a:schemeClr val="dk1"/>
              </a:buClr>
              <a:buSzPct val="100000"/>
            </a:pPr>
            <a:r>
              <a:rPr lang="en" sz="1100">
                <a:solidFill>
                  <a:schemeClr val="dk1"/>
                </a:solidFill>
              </a:rPr>
              <a:t>job opportunities</a:t>
            </a:r>
          </a:p>
          <a:p>
            <a:pPr marL="1371600" lvl="2" indent="-298450" rtl="0">
              <a:spcBef>
                <a:spcPts val="0"/>
              </a:spcBef>
              <a:spcAft>
                <a:spcPts val="0"/>
              </a:spcAft>
              <a:buClr>
                <a:schemeClr val="dk1"/>
              </a:buClr>
              <a:buSzPct val="100000"/>
            </a:pPr>
            <a:r>
              <a:rPr lang="en" sz="1100">
                <a:solidFill>
                  <a:schemeClr val="dk1"/>
                </a:solidFill>
              </a:rPr>
              <a:t>resources</a:t>
            </a:r>
          </a:p>
          <a:p>
            <a:pPr lvl="0" rtl="0">
              <a:lnSpc>
                <a:spcPct val="100000"/>
              </a:lnSpc>
              <a:spcBef>
                <a:spcPts val="0"/>
              </a:spcBef>
              <a:buNone/>
            </a:pPr>
            <a:endParaRPr/>
          </a:p>
        </p:txBody>
      </p:sp>
      <p:sp>
        <p:nvSpPr>
          <p:cNvPr id="606" name="Shape 606"/>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914400" marR="0" lvl="1" indent="-298450" algn="l" rtl="0">
              <a:lnSpc>
                <a:spcPct val="100000"/>
              </a:lnSpc>
              <a:spcBef>
                <a:spcPts val="0"/>
              </a:spcBef>
              <a:spcAft>
                <a:spcPts val="0"/>
              </a:spcAft>
              <a:buClr>
                <a:schemeClr val="dk1"/>
              </a:buClr>
              <a:buSzPct val="91666"/>
              <a:buFont typeface="Arial"/>
            </a:pP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Shape 611"/>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612" name="Shape 612"/>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100" b="1">
                <a:solidFill>
                  <a:schemeClr val="dk1"/>
                </a:solidFill>
              </a:rPr>
              <a:t>Female under 40</a:t>
            </a:r>
          </a:p>
          <a:p>
            <a:pPr lvl="0" rtl="0">
              <a:lnSpc>
                <a:spcPct val="100000"/>
              </a:lnSpc>
              <a:spcBef>
                <a:spcPts val="0"/>
              </a:spcBef>
              <a:spcAft>
                <a:spcPts val="0"/>
              </a:spcAft>
              <a:buNone/>
            </a:pPr>
            <a:r>
              <a:rPr lang="en" sz="1100" b="1">
                <a:solidFill>
                  <a:schemeClr val="dk1"/>
                </a:solidFill>
              </a:rPr>
              <a:t>Session Duration: 11 minutes</a:t>
            </a:r>
          </a:p>
          <a:p>
            <a:pPr lvl="0" rtl="0">
              <a:lnSpc>
                <a:spcPct val="100000"/>
              </a:lnSpc>
              <a:spcBef>
                <a:spcPts val="0"/>
              </a:spcBef>
              <a:spcAft>
                <a:spcPts val="0"/>
              </a:spcAft>
              <a:buNone/>
            </a:pPr>
            <a:endParaRPr sz="1100" b="1">
              <a:solidFill>
                <a:schemeClr val="dk1"/>
              </a:solidFill>
              <a:latin typeface="Times New Roman"/>
              <a:ea typeface="Times New Roman"/>
              <a:cs typeface="Times New Roman"/>
              <a:sym typeface="Times New Roman"/>
            </a:endParaRPr>
          </a:p>
          <a:p>
            <a:pPr marL="457200" lvl="0" indent="-298450" rtl="0">
              <a:lnSpc>
                <a:spcPct val="100000"/>
              </a:lnSpc>
              <a:spcBef>
                <a:spcPts val="0"/>
              </a:spcBef>
              <a:spcAft>
                <a:spcPts val="0"/>
              </a:spcAft>
              <a:buClr>
                <a:schemeClr val="dk1"/>
              </a:buClr>
              <a:buSzPct val="100000"/>
            </a:pPr>
            <a:r>
              <a:rPr lang="en" sz="1100">
                <a:solidFill>
                  <a:schemeClr val="dk1"/>
                </a:solidFill>
              </a:rPr>
              <a:t>I want to look at all the cards first before I start putting them into categories</a:t>
            </a:r>
          </a:p>
          <a:p>
            <a:pPr marL="457200" lvl="0" indent="-298450" rtl="0">
              <a:lnSpc>
                <a:spcPct val="100000"/>
              </a:lnSpc>
              <a:spcBef>
                <a:spcPts val="0"/>
              </a:spcBef>
              <a:spcAft>
                <a:spcPts val="0"/>
              </a:spcAft>
              <a:buClr>
                <a:schemeClr val="dk1"/>
              </a:buClr>
              <a:buSzPct val="100000"/>
            </a:pPr>
            <a:r>
              <a:rPr lang="en" sz="1100">
                <a:solidFill>
                  <a:schemeClr val="dk1"/>
                </a:solidFill>
              </a:rPr>
              <a:t> I see several things that apply to international students, I am going to put passport in there too because that fits with the international category</a:t>
            </a:r>
          </a:p>
          <a:p>
            <a:pPr marL="457200" lvl="0" indent="-298450" rtl="0">
              <a:lnSpc>
                <a:spcPct val="100000"/>
              </a:lnSpc>
              <a:spcBef>
                <a:spcPts val="0"/>
              </a:spcBef>
              <a:spcAft>
                <a:spcPts val="0"/>
              </a:spcAft>
              <a:buClr>
                <a:schemeClr val="dk1"/>
              </a:buClr>
              <a:buSzPct val="100000"/>
            </a:pPr>
            <a:r>
              <a:rPr lang="en" sz="1100">
                <a:solidFill>
                  <a:schemeClr val="dk1"/>
                </a:solidFill>
              </a:rPr>
              <a:t>There are many things that pertain to financial information. When I see priority application deadline I think of the FAFSA.</a:t>
            </a:r>
          </a:p>
          <a:p>
            <a:pPr marL="457200" lvl="0" indent="-298450" rtl="0">
              <a:lnSpc>
                <a:spcPct val="100000"/>
              </a:lnSpc>
              <a:spcBef>
                <a:spcPts val="0"/>
              </a:spcBef>
              <a:spcAft>
                <a:spcPts val="0"/>
              </a:spcAft>
              <a:buClr>
                <a:schemeClr val="dk1"/>
              </a:buClr>
              <a:buSzPct val="100000"/>
            </a:pPr>
            <a:r>
              <a:rPr lang="en" sz="1100">
                <a:solidFill>
                  <a:schemeClr val="dk1"/>
                </a:solidFill>
              </a:rPr>
              <a:t> A bunch of these are career related, there are many things that fall under the idea of career services</a:t>
            </a:r>
          </a:p>
          <a:p>
            <a:pPr marL="457200" lvl="0" indent="-298450" rtl="0">
              <a:lnSpc>
                <a:spcPct val="100000"/>
              </a:lnSpc>
              <a:spcBef>
                <a:spcPts val="0"/>
              </a:spcBef>
              <a:spcAft>
                <a:spcPts val="0"/>
              </a:spcAft>
              <a:buClr>
                <a:schemeClr val="dk1"/>
              </a:buClr>
              <a:buSzPct val="100000"/>
            </a:pPr>
            <a:r>
              <a:rPr lang="en" sz="1100">
                <a:solidFill>
                  <a:schemeClr val="dk1"/>
                </a:solidFill>
              </a:rPr>
              <a:t> I have no idea what Slack and Queso are, I am going to just create a Misc. category for these things</a:t>
            </a:r>
          </a:p>
          <a:p>
            <a:pPr lvl="0" rtl="0">
              <a:lnSpc>
                <a:spcPct val="100000"/>
              </a:lnSpc>
              <a:spcBef>
                <a:spcPts val="0"/>
              </a:spcBef>
              <a:buNone/>
            </a:pPr>
            <a:endParaRPr/>
          </a:p>
        </p:txBody>
      </p:sp>
      <p:sp>
        <p:nvSpPr>
          <p:cNvPr id="613" name="Shape 613"/>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98450" rtl="0">
              <a:lnSpc>
                <a:spcPct val="100000"/>
              </a:lnSpc>
              <a:spcBef>
                <a:spcPts val="0"/>
              </a:spcBef>
              <a:spcAft>
                <a:spcPts val="0"/>
              </a:spcAft>
              <a:buClr>
                <a:schemeClr val="dk1"/>
              </a:buClr>
              <a:buSzPct val="100000"/>
            </a:pPr>
            <a:r>
              <a:rPr lang="en" sz="1100">
                <a:solidFill>
                  <a:schemeClr val="dk1"/>
                </a:solidFill>
              </a:rPr>
              <a:t>Critical:</a:t>
            </a:r>
          </a:p>
          <a:p>
            <a:pPr marL="914400" lvl="1" indent="-298450" rtl="0">
              <a:lnSpc>
                <a:spcPct val="100000"/>
              </a:lnSpc>
              <a:spcBef>
                <a:spcPts val="0"/>
              </a:spcBef>
              <a:spcAft>
                <a:spcPts val="0"/>
              </a:spcAft>
              <a:buClr>
                <a:schemeClr val="dk1"/>
              </a:buClr>
              <a:buSzPct val="100000"/>
            </a:pPr>
            <a:r>
              <a:rPr lang="en" sz="1100">
                <a:solidFill>
                  <a:schemeClr val="dk1"/>
                </a:solidFill>
              </a:rPr>
              <a:t>Programs</a:t>
            </a:r>
          </a:p>
          <a:p>
            <a:pPr marL="914400" lvl="1" indent="-298450" rtl="0">
              <a:lnSpc>
                <a:spcPct val="100000"/>
              </a:lnSpc>
              <a:spcBef>
                <a:spcPts val="0"/>
              </a:spcBef>
              <a:spcAft>
                <a:spcPts val="0"/>
              </a:spcAft>
              <a:buClr>
                <a:schemeClr val="dk1"/>
              </a:buClr>
              <a:buSzPct val="100000"/>
            </a:pPr>
            <a:r>
              <a:rPr lang="en" sz="1100">
                <a:solidFill>
                  <a:schemeClr val="dk1"/>
                </a:solidFill>
              </a:rPr>
              <a:t>Admissions</a:t>
            </a:r>
          </a:p>
          <a:p>
            <a:pPr marL="914400" lvl="1" indent="-298450" rtl="0">
              <a:lnSpc>
                <a:spcPct val="100000"/>
              </a:lnSpc>
              <a:spcBef>
                <a:spcPts val="0"/>
              </a:spcBef>
              <a:spcAft>
                <a:spcPts val="0"/>
              </a:spcAft>
              <a:buClr>
                <a:schemeClr val="dk1"/>
              </a:buClr>
              <a:buSzPct val="100000"/>
            </a:pPr>
            <a:r>
              <a:rPr lang="en" sz="1100">
                <a:solidFill>
                  <a:schemeClr val="dk1"/>
                </a:solidFill>
              </a:rPr>
              <a:t>International Students</a:t>
            </a:r>
          </a:p>
          <a:p>
            <a:pPr marL="457200" lvl="0" indent="-298450" rtl="0">
              <a:lnSpc>
                <a:spcPct val="100000"/>
              </a:lnSpc>
              <a:spcBef>
                <a:spcPts val="0"/>
              </a:spcBef>
              <a:spcAft>
                <a:spcPts val="0"/>
              </a:spcAft>
              <a:buClr>
                <a:schemeClr val="dk1"/>
              </a:buClr>
              <a:buSzPct val="100000"/>
            </a:pPr>
            <a:r>
              <a:rPr lang="en" sz="1100">
                <a:solidFill>
                  <a:schemeClr val="dk1"/>
                </a:solidFill>
              </a:rPr>
              <a:t>Important:</a:t>
            </a:r>
          </a:p>
          <a:p>
            <a:pPr marL="914400" lvl="1" indent="-298450" rtl="0">
              <a:lnSpc>
                <a:spcPct val="100000"/>
              </a:lnSpc>
              <a:spcBef>
                <a:spcPts val="0"/>
              </a:spcBef>
              <a:spcAft>
                <a:spcPts val="0"/>
              </a:spcAft>
              <a:buClr>
                <a:schemeClr val="dk1"/>
              </a:buClr>
              <a:buSzPct val="100000"/>
            </a:pPr>
            <a:r>
              <a:rPr lang="en" sz="1100">
                <a:solidFill>
                  <a:schemeClr val="dk1"/>
                </a:solidFill>
              </a:rPr>
              <a:t>Career Services</a:t>
            </a:r>
          </a:p>
          <a:p>
            <a:pPr marL="914400" lvl="1" indent="-298450" rtl="0">
              <a:lnSpc>
                <a:spcPct val="100000"/>
              </a:lnSpc>
              <a:spcBef>
                <a:spcPts val="0"/>
              </a:spcBef>
              <a:spcAft>
                <a:spcPts val="0"/>
              </a:spcAft>
              <a:buClr>
                <a:schemeClr val="dk1"/>
              </a:buClr>
              <a:buSzPct val="100000"/>
            </a:pPr>
            <a:r>
              <a:rPr lang="en" sz="1100">
                <a:solidFill>
                  <a:schemeClr val="dk1"/>
                </a:solidFill>
              </a:rPr>
              <a:t>Financials</a:t>
            </a:r>
          </a:p>
          <a:p>
            <a:pPr marL="914400" lvl="1" indent="-298450" rtl="0">
              <a:lnSpc>
                <a:spcPct val="100000"/>
              </a:lnSpc>
              <a:spcBef>
                <a:spcPts val="0"/>
              </a:spcBef>
              <a:spcAft>
                <a:spcPts val="0"/>
              </a:spcAft>
              <a:buClr>
                <a:schemeClr val="dk1"/>
              </a:buClr>
              <a:buSzPct val="100000"/>
            </a:pPr>
            <a:r>
              <a:rPr lang="en" sz="1100">
                <a:solidFill>
                  <a:schemeClr val="dk1"/>
                </a:solidFill>
              </a:rPr>
              <a:t>Alumni and Advancement</a:t>
            </a:r>
          </a:p>
          <a:p>
            <a:pPr marL="914400" lvl="1" indent="-298450" rtl="0">
              <a:lnSpc>
                <a:spcPct val="100000"/>
              </a:lnSpc>
              <a:spcBef>
                <a:spcPts val="0"/>
              </a:spcBef>
              <a:spcAft>
                <a:spcPts val="0"/>
              </a:spcAft>
              <a:buClr>
                <a:schemeClr val="dk1"/>
              </a:buClr>
              <a:buSzPct val="100000"/>
            </a:pPr>
            <a:r>
              <a:rPr lang="en" sz="1100">
                <a:solidFill>
                  <a:schemeClr val="dk1"/>
                </a:solidFill>
              </a:rPr>
              <a:t>Faculty</a:t>
            </a:r>
          </a:p>
          <a:p>
            <a:pPr marL="914400" lvl="1" indent="-298450" rtl="0">
              <a:lnSpc>
                <a:spcPct val="100000"/>
              </a:lnSpc>
              <a:spcBef>
                <a:spcPts val="0"/>
              </a:spcBef>
              <a:spcAft>
                <a:spcPts val="0"/>
              </a:spcAft>
              <a:buClr>
                <a:schemeClr val="dk1"/>
              </a:buClr>
              <a:buSzPct val="100000"/>
            </a:pPr>
            <a:r>
              <a:rPr lang="en" sz="1100">
                <a:solidFill>
                  <a:schemeClr val="dk1"/>
                </a:solidFill>
              </a:rPr>
              <a:t>Project Management</a:t>
            </a:r>
          </a:p>
          <a:p>
            <a:pPr marL="457200" lvl="0" indent="-298450" rtl="0">
              <a:lnSpc>
                <a:spcPct val="100000"/>
              </a:lnSpc>
              <a:spcBef>
                <a:spcPts val="0"/>
              </a:spcBef>
              <a:spcAft>
                <a:spcPts val="0"/>
              </a:spcAft>
              <a:buClr>
                <a:schemeClr val="dk1"/>
              </a:buClr>
              <a:buSzPct val="100000"/>
            </a:pPr>
            <a:r>
              <a:rPr lang="en" sz="1100">
                <a:solidFill>
                  <a:schemeClr val="dk1"/>
                </a:solidFill>
              </a:rPr>
              <a:t>Unimportant:</a:t>
            </a:r>
          </a:p>
          <a:p>
            <a:pPr marL="914400" lvl="1" indent="-298450" rtl="0">
              <a:lnSpc>
                <a:spcPct val="100000"/>
              </a:lnSpc>
              <a:spcBef>
                <a:spcPts val="0"/>
              </a:spcBef>
              <a:spcAft>
                <a:spcPts val="0"/>
              </a:spcAft>
              <a:buClr>
                <a:schemeClr val="dk1"/>
              </a:buClr>
              <a:buSzPct val="100000"/>
            </a:pPr>
            <a:r>
              <a:rPr lang="en" sz="1100">
                <a:solidFill>
                  <a:schemeClr val="dk1"/>
                </a:solidFill>
              </a:rPr>
              <a:t>Social Media</a:t>
            </a:r>
          </a:p>
          <a:p>
            <a:pPr marL="914400" lvl="1" indent="-298450" rtl="0">
              <a:lnSpc>
                <a:spcPct val="100000"/>
              </a:lnSpc>
              <a:spcBef>
                <a:spcPts val="0"/>
              </a:spcBef>
              <a:spcAft>
                <a:spcPts val="0"/>
              </a:spcAft>
              <a:buClr>
                <a:schemeClr val="dk1"/>
              </a:buClr>
              <a:buSzPct val="100000"/>
            </a:pPr>
            <a:r>
              <a:rPr lang="en" sz="1100">
                <a:solidFill>
                  <a:schemeClr val="dk1"/>
                </a:solidFill>
              </a:rPr>
              <a:t>Technology</a:t>
            </a:r>
          </a:p>
          <a:p>
            <a:pPr marL="914400" lvl="1" indent="-298450" rtl="0">
              <a:lnSpc>
                <a:spcPct val="100000"/>
              </a:lnSpc>
              <a:spcBef>
                <a:spcPts val="0"/>
              </a:spcBef>
              <a:spcAft>
                <a:spcPts val="0"/>
              </a:spcAft>
              <a:buClr>
                <a:schemeClr val="dk1"/>
              </a:buClr>
              <a:buSzPct val="100000"/>
            </a:pPr>
            <a:r>
              <a:rPr lang="en" sz="1100">
                <a:solidFill>
                  <a:schemeClr val="dk1"/>
                </a:solidFill>
              </a:rPr>
              <a:t>Gaming</a:t>
            </a:r>
          </a:p>
          <a:p>
            <a:pPr marL="914400" lvl="1" indent="-298450" rtl="0">
              <a:lnSpc>
                <a:spcPct val="100000"/>
              </a:lnSpc>
              <a:spcBef>
                <a:spcPts val="0"/>
              </a:spcBef>
              <a:spcAft>
                <a:spcPts val="0"/>
              </a:spcAft>
              <a:buClr>
                <a:schemeClr val="dk1"/>
              </a:buClr>
              <a:buSzPct val="100000"/>
            </a:pPr>
            <a:r>
              <a:rPr lang="en" sz="1100">
                <a:solidFill>
                  <a:schemeClr val="dk1"/>
                </a:solidFill>
              </a:rPr>
              <a:t>Misc</a:t>
            </a:r>
          </a:p>
          <a:p>
            <a:pPr lvl="0" rtl="0">
              <a:lnSpc>
                <a:spcPct val="100000"/>
              </a:lnSpc>
              <a:spcBef>
                <a:spcPts val="0"/>
              </a:spcBef>
              <a:spcAft>
                <a:spcPts val="0"/>
              </a:spcAft>
              <a:buClr>
                <a:schemeClr val="dk1"/>
              </a:buClr>
              <a:buSzPct val="78571"/>
              <a:buFont typeface="Arial"/>
              <a:buNone/>
            </a:pP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Shape 618"/>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619" name="Shape 619"/>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100" b="1">
                <a:solidFill>
                  <a:schemeClr val="dk1"/>
                </a:solidFill>
              </a:rPr>
              <a:t>Female Under 40</a:t>
            </a:r>
          </a:p>
          <a:p>
            <a:pPr lvl="0" rtl="0">
              <a:lnSpc>
                <a:spcPct val="100000"/>
              </a:lnSpc>
              <a:spcBef>
                <a:spcPts val="0"/>
              </a:spcBef>
              <a:spcAft>
                <a:spcPts val="0"/>
              </a:spcAft>
              <a:buNone/>
            </a:pPr>
            <a:r>
              <a:rPr lang="en" sz="1100" b="1">
                <a:solidFill>
                  <a:schemeClr val="dk1"/>
                </a:solidFill>
              </a:rPr>
              <a:t>Session Duration: 11.5 minutes</a:t>
            </a:r>
          </a:p>
          <a:p>
            <a:pPr marL="457200" lvl="0" indent="-298450" rtl="0">
              <a:lnSpc>
                <a:spcPct val="100000"/>
              </a:lnSpc>
              <a:spcBef>
                <a:spcPts val="0"/>
              </a:spcBef>
              <a:spcAft>
                <a:spcPts val="0"/>
              </a:spcAft>
              <a:buClr>
                <a:srgbClr val="000000"/>
              </a:buClr>
              <a:buSzPct val="100000"/>
            </a:pPr>
            <a:r>
              <a:rPr lang="en" sz="1100">
                <a:solidFill>
                  <a:srgbClr val="000000"/>
                </a:solidFill>
              </a:rPr>
              <a:t>Made a group of things that all appeared to be application things - it looks like there is some kind of application process, there are things that you need would need for to apply for something</a:t>
            </a:r>
          </a:p>
          <a:p>
            <a:pPr marL="457200" lvl="0" indent="-298450" rtl="0">
              <a:lnSpc>
                <a:spcPct val="100000"/>
              </a:lnSpc>
              <a:spcBef>
                <a:spcPts val="0"/>
              </a:spcBef>
              <a:spcAft>
                <a:spcPts val="0"/>
              </a:spcAft>
              <a:buClr>
                <a:srgbClr val="000000"/>
              </a:buClr>
              <a:buSzPct val="100000"/>
            </a:pPr>
            <a:r>
              <a:rPr lang="en" sz="1100">
                <a:solidFill>
                  <a:srgbClr val="000000"/>
                </a:solidFill>
              </a:rPr>
              <a:t>I see course titles, I want to call it curriculum because they are related to courses and programs</a:t>
            </a:r>
          </a:p>
          <a:p>
            <a:pPr marL="457200" lvl="0" indent="-298450" rtl="0">
              <a:lnSpc>
                <a:spcPct val="100000"/>
              </a:lnSpc>
              <a:spcBef>
                <a:spcPts val="0"/>
              </a:spcBef>
              <a:spcAft>
                <a:spcPts val="0"/>
              </a:spcAft>
              <a:buClr>
                <a:srgbClr val="000000"/>
              </a:buClr>
              <a:buSzPct val="100000"/>
            </a:pPr>
            <a:r>
              <a:rPr lang="en" sz="1100">
                <a:solidFill>
                  <a:srgbClr val="000000"/>
                </a:solidFill>
              </a:rPr>
              <a:t>I think things like social impact design, UI/UX seem like courses</a:t>
            </a:r>
          </a:p>
          <a:p>
            <a:pPr marL="457200" lvl="0" indent="-298450" rtl="0">
              <a:lnSpc>
                <a:spcPct val="100000"/>
              </a:lnSpc>
              <a:spcBef>
                <a:spcPts val="0"/>
              </a:spcBef>
              <a:spcAft>
                <a:spcPts val="0"/>
              </a:spcAft>
              <a:buClr>
                <a:srgbClr val="000000"/>
              </a:buClr>
              <a:buSzPct val="100000"/>
            </a:pPr>
            <a:r>
              <a:rPr lang="en" sz="1100">
                <a:solidFill>
                  <a:srgbClr val="000000"/>
                </a:solidFill>
              </a:rPr>
              <a:t>There are a bunch of things that fall under career resources</a:t>
            </a:r>
          </a:p>
          <a:p>
            <a:pPr marL="457200" lvl="0" indent="-298450" rtl="0">
              <a:lnSpc>
                <a:spcPct val="100000"/>
              </a:lnSpc>
              <a:spcBef>
                <a:spcPts val="0"/>
              </a:spcBef>
              <a:spcAft>
                <a:spcPts val="0"/>
              </a:spcAft>
              <a:buClr>
                <a:srgbClr val="000000"/>
              </a:buClr>
              <a:buSzPct val="100000"/>
            </a:pPr>
            <a:r>
              <a:rPr lang="en" sz="1100">
                <a:solidFill>
                  <a:srgbClr val="000000"/>
                </a:solidFill>
              </a:rPr>
              <a:t>FAQs are a goal oriented thing, like part of an application process</a:t>
            </a:r>
          </a:p>
          <a:p>
            <a:pPr marL="457200" lvl="0" indent="-298450" rtl="0">
              <a:lnSpc>
                <a:spcPct val="100000"/>
              </a:lnSpc>
              <a:spcBef>
                <a:spcPts val="0"/>
              </a:spcBef>
              <a:spcAft>
                <a:spcPts val="0"/>
              </a:spcAft>
              <a:buClr>
                <a:srgbClr val="000000"/>
              </a:buClr>
              <a:buSzPct val="100000"/>
            </a:pPr>
            <a:r>
              <a:rPr lang="en" sz="1100">
                <a:solidFill>
                  <a:srgbClr val="000000"/>
                </a:solidFill>
              </a:rPr>
              <a:t>Calendar is for planning so that makes sense with the application process</a:t>
            </a:r>
          </a:p>
          <a:p>
            <a:pPr marL="457200" lvl="0" indent="-298450" rtl="0">
              <a:lnSpc>
                <a:spcPct val="100000"/>
              </a:lnSpc>
              <a:spcBef>
                <a:spcPts val="0"/>
              </a:spcBef>
              <a:spcAft>
                <a:spcPts val="0"/>
              </a:spcAft>
              <a:buClr>
                <a:srgbClr val="000000"/>
              </a:buClr>
              <a:buSzPct val="100000"/>
            </a:pPr>
            <a:r>
              <a:rPr lang="en" sz="1100">
                <a:solidFill>
                  <a:srgbClr val="000000"/>
                </a:solidFill>
              </a:rPr>
              <a:t>“What is Queso? That’s cheese right? I am going to make a food category”</a:t>
            </a:r>
          </a:p>
          <a:p>
            <a:pPr marL="457200" lvl="0" indent="-298450" rtl="0">
              <a:lnSpc>
                <a:spcPct val="100000"/>
              </a:lnSpc>
              <a:spcBef>
                <a:spcPts val="0"/>
              </a:spcBef>
              <a:spcAft>
                <a:spcPts val="0"/>
              </a:spcAft>
              <a:buClr>
                <a:srgbClr val="000000"/>
              </a:buClr>
              <a:buSzPct val="100000"/>
            </a:pPr>
            <a:r>
              <a:rPr lang="en" sz="1100">
                <a:solidFill>
                  <a:srgbClr val="000000"/>
                </a:solidFill>
              </a:rPr>
              <a:t>What is Queso, I guess I am making a food category</a:t>
            </a:r>
          </a:p>
          <a:p>
            <a:pPr lvl="0" rtl="0">
              <a:lnSpc>
                <a:spcPct val="100000"/>
              </a:lnSpc>
              <a:spcBef>
                <a:spcPts val="0"/>
              </a:spcBef>
              <a:buClr>
                <a:schemeClr val="dk1"/>
              </a:buClr>
              <a:buSzPct val="78571"/>
              <a:buFont typeface="Arial"/>
              <a:buNone/>
            </a:pPr>
            <a:endParaRPr/>
          </a:p>
          <a:p>
            <a:pPr lvl="0" rtl="0">
              <a:lnSpc>
                <a:spcPct val="100000"/>
              </a:lnSpc>
              <a:spcBef>
                <a:spcPts val="0"/>
              </a:spcBef>
              <a:buNone/>
            </a:pPr>
            <a:endParaRPr/>
          </a:p>
        </p:txBody>
      </p:sp>
      <p:sp>
        <p:nvSpPr>
          <p:cNvPr id="620" name="Shape 620"/>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98450" rtl="0">
              <a:lnSpc>
                <a:spcPct val="100000"/>
              </a:lnSpc>
              <a:spcBef>
                <a:spcPts val="0"/>
              </a:spcBef>
              <a:spcAft>
                <a:spcPts val="0"/>
              </a:spcAft>
              <a:buClr>
                <a:srgbClr val="000000"/>
              </a:buClr>
              <a:buSzPct val="100000"/>
            </a:pPr>
            <a:r>
              <a:rPr lang="en" sz="1100" dirty="0">
                <a:solidFill>
                  <a:srgbClr val="000000"/>
                </a:solidFill>
              </a:rPr>
              <a:t>Critical:</a:t>
            </a:r>
          </a:p>
          <a:p>
            <a:pPr marL="914400" lvl="1" indent="-298450" rtl="0">
              <a:lnSpc>
                <a:spcPct val="100000"/>
              </a:lnSpc>
              <a:spcBef>
                <a:spcPts val="0"/>
              </a:spcBef>
              <a:spcAft>
                <a:spcPts val="0"/>
              </a:spcAft>
              <a:buClr>
                <a:srgbClr val="000000"/>
              </a:buClr>
              <a:buSzPct val="100000"/>
            </a:pPr>
            <a:r>
              <a:rPr lang="en" sz="1100" dirty="0">
                <a:solidFill>
                  <a:srgbClr val="000000"/>
                </a:solidFill>
              </a:rPr>
              <a:t>Apps</a:t>
            </a:r>
          </a:p>
          <a:p>
            <a:pPr marL="914400" lvl="1" indent="-298450" rtl="0">
              <a:lnSpc>
                <a:spcPct val="100000"/>
              </a:lnSpc>
              <a:spcBef>
                <a:spcPts val="0"/>
              </a:spcBef>
              <a:spcAft>
                <a:spcPts val="0"/>
              </a:spcAft>
              <a:buClr>
                <a:srgbClr val="000000"/>
              </a:buClr>
              <a:buSzPct val="100000"/>
            </a:pPr>
            <a:r>
              <a:rPr lang="en" sz="1100" dirty="0">
                <a:solidFill>
                  <a:srgbClr val="000000"/>
                </a:solidFill>
              </a:rPr>
              <a:t>Programs</a:t>
            </a:r>
          </a:p>
          <a:p>
            <a:pPr marL="914400" lvl="1" indent="-298450" rtl="0">
              <a:lnSpc>
                <a:spcPct val="100000"/>
              </a:lnSpc>
              <a:spcBef>
                <a:spcPts val="0"/>
              </a:spcBef>
              <a:spcAft>
                <a:spcPts val="0"/>
              </a:spcAft>
              <a:buClr>
                <a:srgbClr val="000000"/>
              </a:buClr>
              <a:buSzPct val="100000"/>
            </a:pPr>
            <a:r>
              <a:rPr lang="en" sz="1100" dirty="0">
                <a:solidFill>
                  <a:srgbClr val="000000"/>
                </a:solidFill>
              </a:rPr>
              <a:t>Career/Higher Ed Prep</a:t>
            </a:r>
          </a:p>
          <a:p>
            <a:pPr marL="914400" lvl="1" indent="-298450" rtl="0">
              <a:lnSpc>
                <a:spcPct val="100000"/>
              </a:lnSpc>
              <a:spcBef>
                <a:spcPts val="0"/>
              </a:spcBef>
              <a:spcAft>
                <a:spcPts val="0"/>
              </a:spcAft>
              <a:buClr>
                <a:srgbClr val="000000"/>
              </a:buClr>
              <a:buSzPct val="100000"/>
            </a:pPr>
            <a:r>
              <a:rPr lang="en" sz="1100" dirty="0">
                <a:solidFill>
                  <a:srgbClr val="000000"/>
                </a:solidFill>
              </a:rPr>
              <a:t>International</a:t>
            </a:r>
          </a:p>
          <a:p>
            <a:pPr marL="457200" lvl="0" indent="-298450" rtl="0">
              <a:lnSpc>
                <a:spcPct val="100000"/>
              </a:lnSpc>
              <a:spcBef>
                <a:spcPts val="0"/>
              </a:spcBef>
              <a:spcAft>
                <a:spcPts val="0"/>
              </a:spcAft>
              <a:buClr>
                <a:srgbClr val="000000"/>
              </a:buClr>
              <a:buSzPct val="100000"/>
            </a:pPr>
            <a:r>
              <a:rPr lang="en" sz="1100" dirty="0">
                <a:solidFill>
                  <a:srgbClr val="000000"/>
                </a:solidFill>
              </a:rPr>
              <a:t>Important:</a:t>
            </a:r>
          </a:p>
          <a:p>
            <a:pPr marL="914400" lvl="1" indent="-298450" rtl="0">
              <a:lnSpc>
                <a:spcPct val="100000"/>
              </a:lnSpc>
              <a:spcBef>
                <a:spcPts val="0"/>
              </a:spcBef>
              <a:spcAft>
                <a:spcPts val="0"/>
              </a:spcAft>
              <a:buClr>
                <a:srgbClr val="000000"/>
              </a:buClr>
              <a:buSzPct val="100000"/>
            </a:pPr>
            <a:r>
              <a:rPr lang="en" sz="1100" dirty="0">
                <a:solidFill>
                  <a:srgbClr val="000000"/>
                </a:solidFill>
              </a:rPr>
              <a:t>Social Media</a:t>
            </a:r>
          </a:p>
          <a:p>
            <a:pPr marL="914400" lvl="1" indent="-298450" rtl="0">
              <a:lnSpc>
                <a:spcPct val="100000"/>
              </a:lnSpc>
              <a:spcBef>
                <a:spcPts val="0"/>
              </a:spcBef>
              <a:spcAft>
                <a:spcPts val="0"/>
              </a:spcAft>
              <a:buClr>
                <a:srgbClr val="000000"/>
              </a:buClr>
              <a:buSzPct val="100000"/>
            </a:pPr>
            <a:r>
              <a:rPr lang="en" sz="1100" dirty="0">
                <a:solidFill>
                  <a:srgbClr val="000000"/>
                </a:solidFill>
              </a:rPr>
              <a:t>Tuition</a:t>
            </a:r>
          </a:p>
          <a:p>
            <a:pPr marL="914400" lvl="1" indent="-298450" rtl="0">
              <a:lnSpc>
                <a:spcPct val="100000"/>
              </a:lnSpc>
              <a:spcBef>
                <a:spcPts val="0"/>
              </a:spcBef>
              <a:spcAft>
                <a:spcPts val="0"/>
              </a:spcAft>
              <a:buClr>
                <a:srgbClr val="000000"/>
              </a:buClr>
              <a:buSzPct val="100000"/>
            </a:pPr>
            <a:r>
              <a:rPr lang="en" sz="1100" dirty="0">
                <a:solidFill>
                  <a:srgbClr val="000000"/>
                </a:solidFill>
              </a:rPr>
              <a:t>Location</a:t>
            </a:r>
          </a:p>
          <a:p>
            <a:pPr marL="457200" lvl="0" indent="-298450" rtl="0">
              <a:lnSpc>
                <a:spcPct val="100000"/>
              </a:lnSpc>
              <a:spcBef>
                <a:spcPts val="0"/>
              </a:spcBef>
              <a:spcAft>
                <a:spcPts val="0"/>
              </a:spcAft>
              <a:buClr>
                <a:srgbClr val="000000"/>
              </a:buClr>
              <a:buSzPct val="100000"/>
            </a:pPr>
            <a:r>
              <a:rPr lang="en" sz="1100" dirty="0">
                <a:solidFill>
                  <a:srgbClr val="000000"/>
                </a:solidFill>
              </a:rPr>
              <a:t>Unimportant:</a:t>
            </a:r>
          </a:p>
          <a:p>
            <a:pPr marL="914400" lvl="1" indent="-298450" rtl="0">
              <a:lnSpc>
                <a:spcPct val="100000"/>
              </a:lnSpc>
              <a:spcBef>
                <a:spcPts val="0"/>
              </a:spcBef>
              <a:spcAft>
                <a:spcPts val="0"/>
              </a:spcAft>
              <a:buClr>
                <a:srgbClr val="000000"/>
              </a:buClr>
              <a:buSzPct val="100000"/>
            </a:pPr>
            <a:r>
              <a:rPr lang="en" sz="1100" dirty="0">
                <a:solidFill>
                  <a:srgbClr val="000000"/>
                </a:solidFill>
              </a:rPr>
              <a:t>Gaming</a:t>
            </a:r>
          </a:p>
          <a:p>
            <a:pPr marL="914400" lvl="1" indent="-298450" rtl="0">
              <a:lnSpc>
                <a:spcPct val="100000"/>
              </a:lnSpc>
              <a:spcBef>
                <a:spcPts val="0"/>
              </a:spcBef>
              <a:spcAft>
                <a:spcPts val="0"/>
              </a:spcAft>
              <a:buClr>
                <a:srgbClr val="000000"/>
              </a:buClr>
              <a:buSzPct val="100000"/>
            </a:pPr>
            <a:r>
              <a:rPr lang="en" sz="1100" dirty="0">
                <a:solidFill>
                  <a:srgbClr val="000000"/>
                </a:solidFill>
              </a:rPr>
              <a:t>Food</a:t>
            </a: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Shape 625"/>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626" name="Shape 626"/>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a:lnSpc>
                <a:spcPct val="100000"/>
              </a:lnSpc>
              <a:spcAft>
                <a:spcPts val="0"/>
              </a:spcAft>
            </a:pPr>
            <a:r>
              <a:rPr lang="en" sz="1100" b="1" dirty="0">
                <a:solidFill>
                  <a:schemeClr val="dk1"/>
                </a:solidFill>
              </a:rPr>
              <a:t>Female Under 40</a:t>
            </a:r>
          </a:p>
          <a:p>
            <a:pPr lvl="0">
              <a:lnSpc>
                <a:spcPct val="100000"/>
              </a:lnSpc>
              <a:spcAft>
                <a:spcPts val="0"/>
              </a:spcAft>
            </a:pPr>
            <a:r>
              <a:rPr lang="en" sz="1100" b="1" dirty="0">
                <a:solidFill>
                  <a:schemeClr val="dk1"/>
                </a:solidFill>
              </a:rPr>
              <a:t>Session Duration:  </a:t>
            </a:r>
            <a:r>
              <a:rPr lang="en-US" sz="1100" b="1" dirty="0" smtClean="0">
                <a:solidFill>
                  <a:schemeClr val="dk1"/>
                </a:solidFill>
              </a:rPr>
              <a:t>1</a:t>
            </a:r>
            <a:r>
              <a:rPr lang="en" sz="1100" b="1" dirty="0" smtClean="0">
                <a:solidFill>
                  <a:schemeClr val="dk1"/>
                </a:solidFill>
              </a:rPr>
              <a:t>1 </a:t>
            </a:r>
            <a:r>
              <a:rPr lang="en" sz="1100" b="1" dirty="0">
                <a:solidFill>
                  <a:schemeClr val="dk1"/>
                </a:solidFill>
              </a:rPr>
              <a:t>Minutes</a:t>
            </a:r>
          </a:p>
          <a:p>
            <a:pPr marL="457200" lvl="0" indent="-298450" rtl="0">
              <a:lnSpc>
                <a:spcPct val="100000"/>
              </a:lnSpc>
              <a:spcBef>
                <a:spcPts val="0"/>
              </a:spcBef>
              <a:spcAft>
                <a:spcPts val="0"/>
              </a:spcAft>
              <a:buClr>
                <a:schemeClr val="dk1"/>
              </a:buClr>
              <a:buSzPct val="100000"/>
            </a:pPr>
            <a:endParaRPr lang="en-US" sz="1100" dirty="0" smtClean="0">
              <a:solidFill>
                <a:schemeClr val="dk1"/>
              </a:solidFill>
            </a:endParaRPr>
          </a:p>
          <a:p>
            <a:pPr marL="457200" lvl="0" indent="-298450" rtl="0">
              <a:lnSpc>
                <a:spcPct val="100000"/>
              </a:lnSpc>
              <a:spcBef>
                <a:spcPts val="0"/>
              </a:spcBef>
              <a:spcAft>
                <a:spcPts val="0"/>
              </a:spcAft>
              <a:buClr>
                <a:schemeClr val="dk1"/>
              </a:buClr>
              <a:buSzPct val="100000"/>
            </a:pPr>
            <a:r>
              <a:rPr lang="en" sz="1100" dirty="0" smtClean="0">
                <a:solidFill>
                  <a:schemeClr val="dk1"/>
                </a:solidFill>
              </a:rPr>
              <a:t>Application </a:t>
            </a:r>
            <a:r>
              <a:rPr lang="en" sz="1100" dirty="0">
                <a:solidFill>
                  <a:schemeClr val="dk1"/>
                </a:solidFill>
              </a:rPr>
              <a:t>is the first broad category that I can see, so I am going to group things together that look like they would go under application information</a:t>
            </a:r>
          </a:p>
          <a:p>
            <a:pPr marL="457200" lvl="0" indent="-298450" rtl="0">
              <a:lnSpc>
                <a:spcPct val="100000"/>
              </a:lnSpc>
              <a:spcBef>
                <a:spcPts val="0"/>
              </a:spcBef>
              <a:spcAft>
                <a:spcPts val="0"/>
              </a:spcAft>
              <a:buClr>
                <a:schemeClr val="dk1"/>
              </a:buClr>
              <a:buSzPct val="100000"/>
            </a:pPr>
            <a:r>
              <a:rPr lang="en" sz="1100" dirty="0">
                <a:solidFill>
                  <a:schemeClr val="dk1"/>
                </a:solidFill>
              </a:rPr>
              <a:t>A lot of these things are on the University of Miami website so I am going to group those things together.</a:t>
            </a:r>
          </a:p>
          <a:p>
            <a:pPr marL="457200" lvl="0" indent="-298450" rtl="0">
              <a:lnSpc>
                <a:spcPct val="100000"/>
              </a:lnSpc>
              <a:spcBef>
                <a:spcPts val="0"/>
              </a:spcBef>
              <a:spcAft>
                <a:spcPts val="0"/>
              </a:spcAft>
              <a:buClr>
                <a:schemeClr val="dk1"/>
              </a:buClr>
              <a:buSzPct val="100000"/>
            </a:pPr>
            <a:r>
              <a:rPr lang="en" sz="1100" dirty="0">
                <a:solidFill>
                  <a:schemeClr val="dk1"/>
                </a:solidFill>
              </a:rPr>
              <a:t>There are a couple of cards that I recognize that are buildings on campus.</a:t>
            </a:r>
          </a:p>
          <a:p>
            <a:pPr marL="457200" lvl="0" indent="-298450" rtl="0">
              <a:lnSpc>
                <a:spcPct val="100000"/>
              </a:lnSpc>
              <a:spcBef>
                <a:spcPts val="0"/>
              </a:spcBef>
              <a:spcAft>
                <a:spcPts val="0"/>
              </a:spcAft>
              <a:buClr>
                <a:schemeClr val="dk1"/>
              </a:buClr>
              <a:buSzPct val="100000"/>
            </a:pPr>
            <a:r>
              <a:rPr lang="en" sz="1100" dirty="0">
                <a:solidFill>
                  <a:schemeClr val="dk1"/>
                </a:solidFill>
              </a:rPr>
              <a:t>Equipment and technology are similar things so I am going to put them together and give it the category title, Equipment.    </a:t>
            </a:r>
          </a:p>
          <a:p>
            <a:pPr marL="457200" lvl="0" indent="-298450" rtl="0">
              <a:lnSpc>
                <a:spcPct val="100000"/>
              </a:lnSpc>
              <a:spcBef>
                <a:spcPts val="0"/>
              </a:spcBef>
              <a:spcAft>
                <a:spcPts val="0"/>
              </a:spcAft>
              <a:buClr>
                <a:schemeClr val="dk1"/>
              </a:buClr>
              <a:buSzPct val="100000"/>
            </a:pPr>
            <a:r>
              <a:rPr lang="en" sz="1100" dirty="0">
                <a:solidFill>
                  <a:schemeClr val="dk1"/>
                </a:solidFill>
              </a:rPr>
              <a:t>There are several things that relate to career help and resources</a:t>
            </a:r>
          </a:p>
          <a:p>
            <a:pPr marL="457200" lvl="0" indent="-298450" rtl="0">
              <a:lnSpc>
                <a:spcPct val="100000"/>
              </a:lnSpc>
              <a:spcBef>
                <a:spcPts val="0"/>
              </a:spcBef>
              <a:spcAft>
                <a:spcPts val="0"/>
              </a:spcAft>
              <a:buClr>
                <a:schemeClr val="dk1"/>
              </a:buClr>
              <a:buSzPct val="100000"/>
            </a:pPr>
            <a:r>
              <a:rPr lang="en" sz="1100" dirty="0">
                <a:solidFill>
                  <a:schemeClr val="dk1"/>
                </a:solidFill>
              </a:rPr>
              <a:t>The FAQs are question related, so I would put them together</a:t>
            </a:r>
          </a:p>
          <a:p>
            <a:pPr marL="457200" lvl="0" indent="-298450" rtl="0">
              <a:lnSpc>
                <a:spcPct val="100000"/>
              </a:lnSpc>
              <a:spcBef>
                <a:spcPts val="0"/>
              </a:spcBef>
              <a:spcAft>
                <a:spcPts val="0"/>
              </a:spcAft>
              <a:buClr>
                <a:schemeClr val="dk1"/>
              </a:buClr>
              <a:buSzPct val="100000"/>
            </a:pPr>
            <a:r>
              <a:rPr lang="en" sz="1100" dirty="0">
                <a:solidFill>
                  <a:schemeClr val="dk1"/>
                </a:solidFill>
              </a:rPr>
              <a:t>Social media and projects I would say are related, they are current event type things</a:t>
            </a:r>
          </a:p>
          <a:p>
            <a:pPr marL="0" lvl="0" indent="0" rtl="0">
              <a:lnSpc>
                <a:spcPct val="100000"/>
              </a:lnSpc>
              <a:spcBef>
                <a:spcPts val="0"/>
              </a:spcBef>
              <a:spcAft>
                <a:spcPts val="0"/>
              </a:spcAft>
              <a:buNone/>
            </a:pPr>
            <a:endParaRPr sz="1100" dirty="0">
              <a:solidFill>
                <a:schemeClr val="dk1"/>
              </a:solidFill>
            </a:endParaRPr>
          </a:p>
          <a:p>
            <a:pPr lvl="0" rtl="0">
              <a:lnSpc>
                <a:spcPct val="100000"/>
              </a:lnSpc>
              <a:spcBef>
                <a:spcPts val="0"/>
              </a:spcBef>
              <a:buNone/>
            </a:pPr>
            <a:endParaRPr dirty="0"/>
          </a:p>
        </p:txBody>
      </p:sp>
      <p:sp>
        <p:nvSpPr>
          <p:cNvPr id="627" name="Shape 627"/>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98450" rtl="0">
              <a:lnSpc>
                <a:spcPct val="100000"/>
              </a:lnSpc>
              <a:spcBef>
                <a:spcPts val="0"/>
              </a:spcBef>
              <a:buClr>
                <a:schemeClr val="dk1"/>
              </a:buClr>
              <a:buSzPct val="100000"/>
            </a:pPr>
            <a:r>
              <a:rPr lang="en" sz="1100">
                <a:solidFill>
                  <a:schemeClr val="dk1"/>
                </a:solidFill>
              </a:rPr>
              <a:t>Critical:</a:t>
            </a:r>
          </a:p>
          <a:p>
            <a:pPr marL="914400" lvl="1" indent="-298450" rtl="0">
              <a:spcBef>
                <a:spcPts val="0"/>
              </a:spcBef>
              <a:spcAft>
                <a:spcPts val="0"/>
              </a:spcAft>
              <a:buClr>
                <a:schemeClr val="dk1"/>
              </a:buClr>
              <a:buSzPct val="100000"/>
            </a:pPr>
            <a:r>
              <a:rPr lang="en" sz="1100">
                <a:solidFill>
                  <a:schemeClr val="dk1"/>
                </a:solidFill>
              </a:rPr>
              <a:t>UM Website Info</a:t>
            </a:r>
          </a:p>
          <a:p>
            <a:pPr marL="457200" lvl="0" indent="-298450" rtl="0">
              <a:spcBef>
                <a:spcPts val="0"/>
              </a:spcBef>
              <a:spcAft>
                <a:spcPts val="0"/>
              </a:spcAft>
              <a:buClr>
                <a:schemeClr val="dk1"/>
              </a:buClr>
              <a:buSzPct val="100000"/>
            </a:pPr>
            <a:r>
              <a:rPr lang="en" sz="1100">
                <a:solidFill>
                  <a:schemeClr val="dk1"/>
                </a:solidFill>
              </a:rPr>
              <a:t>Important:</a:t>
            </a:r>
          </a:p>
          <a:p>
            <a:pPr marL="914400" lvl="1" indent="-298450" rtl="0">
              <a:spcBef>
                <a:spcPts val="0"/>
              </a:spcBef>
              <a:spcAft>
                <a:spcPts val="0"/>
              </a:spcAft>
              <a:buClr>
                <a:schemeClr val="dk1"/>
              </a:buClr>
              <a:buSzPct val="100000"/>
            </a:pPr>
            <a:r>
              <a:rPr lang="en" sz="1100">
                <a:solidFill>
                  <a:schemeClr val="dk1"/>
                </a:solidFill>
              </a:rPr>
              <a:t>Application Info</a:t>
            </a:r>
          </a:p>
          <a:p>
            <a:pPr marL="914400" lvl="1" indent="-298450" rtl="0">
              <a:spcBef>
                <a:spcPts val="0"/>
              </a:spcBef>
              <a:spcAft>
                <a:spcPts val="0"/>
              </a:spcAft>
              <a:buClr>
                <a:schemeClr val="dk1"/>
              </a:buClr>
              <a:buSzPct val="100000"/>
            </a:pPr>
            <a:r>
              <a:rPr lang="en" sz="1100">
                <a:solidFill>
                  <a:schemeClr val="dk1"/>
                </a:solidFill>
              </a:rPr>
              <a:t>Course Info</a:t>
            </a:r>
          </a:p>
          <a:p>
            <a:pPr marL="914400" lvl="1" indent="-298450" rtl="0">
              <a:spcBef>
                <a:spcPts val="0"/>
              </a:spcBef>
              <a:spcAft>
                <a:spcPts val="0"/>
              </a:spcAft>
              <a:buClr>
                <a:schemeClr val="dk1"/>
              </a:buClr>
              <a:buSzPct val="100000"/>
            </a:pPr>
            <a:r>
              <a:rPr lang="en" sz="1100">
                <a:solidFill>
                  <a:schemeClr val="dk1"/>
                </a:solidFill>
              </a:rPr>
              <a:t>Career Help</a:t>
            </a:r>
          </a:p>
          <a:p>
            <a:pPr marL="914400" lvl="1" indent="-298450" rtl="0">
              <a:spcBef>
                <a:spcPts val="0"/>
              </a:spcBef>
              <a:spcAft>
                <a:spcPts val="0"/>
              </a:spcAft>
              <a:buClr>
                <a:schemeClr val="dk1"/>
              </a:buClr>
              <a:buSzPct val="100000"/>
            </a:pPr>
            <a:r>
              <a:rPr lang="en" sz="1100">
                <a:solidFill>
                  <a:schemeClr val="dk1"/>
                </a:solidFill>
              </a:rPr>
              <a:t>Question/More Info</a:t>
            </a:r>
          </a:p>
          <a:p>
            <a:pPr marL="914400" lvl="1" indent="-298450" rtl="0">
              <a:spcBef>
                <a:spcPts val="0"/>
              </a:spcBef>
              <a:spcAft>
                <a:spcPts val="0"/>
              </a:spcAft>
              <a:buClr>
                <a:schemeClr val="dk1"/>
              </a:buClr>
              <a:buSzPct val="100000"/>
            </a:pPr>
            <a:r>
              <a:rPr lang="en" sz="1100">
                <a:solidFill>
                  <a:schemeClr val="dk1"/>
                </a:solidFill>
              </a:rPr>
              <a:t>International Students</a:t>
            </a:r>
          </a:p>
          <a:p>
            <a:pPr marL="914400" lvl="1" indent="-298450" rtl="0">
              <a:spcBef>
                <a:spcPts val="0"/>
              </a:spcBef>
              <a:spcAft>
                <a:spcPts val="0"/>
              </a:spcAft>
              <a:buClr>
                <a:schemeClr val="dk1"/>
              </a:buClr>
              <a:buSzPct val="100000"/>
            </a:pPr>
            <a:r>
              <a:rPr lang="en" sz="1100">
                <a:solidFill>
                  <a:schemeClr val="dk1"/>
                </a:solidFill>
              </a:rPr>
              <a:t>Social Media/Projects</a:t>
            </a:r>
          </a:p>
          <a:p>
            <a:pPr marL="457200" lvl="0" indent="-298450" rtl="0">
              <a:spcBef>
                <a:spcPts val="0"/>
              </a:spcBef>
              <a:spcAft>
                <a:spcPts val="0"/>
              </a:spcAft>
              <a:buClr>
                <a:schemeClr val="dk1"/>
              </a:buClr>
              <a:buSzPct val="100000"/>
            </a:pPr>
            <a:r>
              <a:rPr lang="en" sz="1100">
                <a:solidFill>
                  <a:schemeClr val="dk1"/>
                </a:solidFill>
              </a:rPr>
              <a:t>Unimportant:</a:t>
            </a:r>
          </a:p>
          <a:p>
            <a:pPr marL="914400" lvl="1" indent="-298450" rtl="0">
              <a:spcBef>
                <a:spcPts val="0"/>
              </a:spcBef>
              <a:spcAft>
                <a:spcPts val="0"/>
              </a:spcAft>
              <a:buClr>
                <a:schemeClr val="dk1"/>
              </a:buClr>
              <a:buSzPct val="100000"/>
            </a:pPr>
            <a:r>
              <a:rPr lang="en" sz="1100">
                <a:solidFill>
                  <a:schemeClr val="dk1"/>
                </a:solidFill>
              </a:rPr>
              <a:t>Miscellaneous</a:t>
            </a:r>
          </a:p>
          <a:p>
            <a:pPr marL="914400" lvl="1" indent="-298450" rtl="0">
              <a:spcBef>
                <a:spcPts val="0"/>
              </a:spcBef>
              <a:spcAft>
                <a:spcPts val="0"/>
              </a:spcAft>
              <a:buClr>
                <a:schemeClr val="dk1"/>
              </a:buClr>
              <a:buSzPct val="100000"/>
            </a:pPr>
            <a:r>
              <a:rPr lang="en" sz="1100">
                <a:solidFill>
                  <a:schemeClr val="dk1"/>
                </a:solidFill>
              </a:rPr>
              <a:t>Places</a:t>
            </a:r>
          </a:p>
          <a:p>
            <a:pPr marL="914400" lvl="1" indent="-298450" rtl="0">
              <a:spcBef>
                <a:spcPts val="0"/>
              </a:spcBef>
              <a:spcAft>
                <a:spcPts val="0"/>
              </a:spcAft>
              <a:buClr>
                <a:schemeClr val="dk1"/>
              </a:buClr>
              <a:buSzPct val="100000"/>
            </a:pPr>
            <a:r>
              <a:rPr lang="en" sz="1100">
                <a:solidFill>
                  <a:schemeClr val="dk1"/>
                </a:solidFill>
              </a:rPr>
              <a:t>Gaming</a:t>
            </a:r>
          </a:p>
          <a:p>
            <a:pPr marL="914400" lvl="1" indent="-298450" rtl="0">
              <a:spcBef>
                <a:spcPts val="0"/>
              </a:spcBef>
              <a:spcAft>
                <a:spcPts val="0"/>
              </a:spcAft>
              <a:buClr>
                <a:schemeClr val="dk1"/>
              </a:buClr>
              <a:buSzPct val="100000"/>
            </a:pPr>
            <a:r>
              <a:rPr lang="en" sz="1100">
                <a:solidFill>
                  <a:schemeClr val="dk1"/>
                </a:solidFill>
              </a:rPr>
              <a:t>Equipment</a:t>
            </a: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Shape 632"/>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a:r>
              <a:rPr lang="en" dirty="0"/>
              <a:t>Appendix - </a:t>
            </a:r>
            <a:r>
              <a:rPr lang="en-US" sz="2550" dirty="0"/>
              <a:t>Notes</a:t>
            </a:r>
            <a:endParaRPr dirty="0"/>
          </a:p>
        </p:txBody>
      </p:sp>
      <p:sp>
        <p:nvSpPr>
          <p:cNvPr id="633" name="Shape 633"/>
          <p:cNvSpPr txBox="1">
            <a:spLocks noGrp="1"/>
          </p:cNvSpPr>
          <p:nvPr>
            <p:ph type="body" idx="1"/>
          </p:nvPr>
        </p:nvSpPr>
        <p:spPr>
          <a:xfrm>
            <a:off x="311700" y="1152475"/>
            <a:ext cx="3999900" cy="3416400"/>
          </a:xfrm>
          <a:prstGeom prst="rect">
            <a:avLst/>
          </a:prstGeom>
        </p:spPr>
        <p:txBody>
          <a:bodyPr lIns="91425" tIns="91425" rIns="91425" bIns="91425" anchor="t" anchorCtr="0">
            <a:noAutofit/>
          </a:bodyPr>
          <a:lstStyle/>
          <a:p>
            <a:pPr lvl="0" rtl="0">
              <a:lnSpc>
                <a:spcPct val="100000"/>
              </a:lnSpc>
              <a:spcBef>
                <a:spcPts val="0"/>
              </a:spcBef>
              <a:spcAft>
                <a:spcPts val="0"/>
              </a:spcAft>
              <a:buNone/>
            </a:pPr>
            <a:r>
              <a:rPr lang="en" sz="1100" b="1" dirty="0">
                <a:solidFill>
                  <a:schemeClr val="dk1"/>
                </a:solidFill>
              </a:rPr>
              <a:t>Female Under 40</a:t>
            </a:r>
          </a:p>
          <a:p>
            <a:pPr lvl="0" rtl="0">
              <a:lnSpc>
                <a:spcPct val="100000"/>
              </a:lnSpc>
              <a:spcBef>
                <a:spcPts val="0"/>
              </a:spcBef>
              <a:spcAft>
                <a:spcPts val="0"/>
              </a:spcAft>
              <a:buNone/>
            </a:pPr>
            <a:r>
              <a:rPr lang="en" sz="1100" b="1" dirty="0">
                <a:solidFill>
                  <a:schemeClr val="dk1"/>
                </a:solidFill>
              </a:rPr>
              <a:t>Session Duration:  41 Minutes</a:t>
            </a:r>
          </a:p>
          <a:p>
            <a:pPr marL="457200" lvl="0" indent="-298450" rtl="0">
              <a:lnSpc>
                <a:spcPct val="100000"/>
              </a:lnSpc>
              <a:spcBef>
                <a:spcPts val="0"/>
              </a:spcBef>
              <a:spcAft>
                <a:spcPts val="0"/>
              </a:spcAft>
              <a:buClr>
                <a:schemeClr val="dk1"/>
              </a:buClr>
              <a:buSzPct val="100000"/>
            </a:pPr>
            <a:r>
              <a:rPr lang="en" sz="1100" dirty="0">
                <a:solidFill>
                  <a:schemeClr val="dk1"/>
                </a:solidFill>
              </a:rPr>
              <a:t>Don’t want to group them until I know what they all are.</a:t>
            </a:r>
          </a:p>
          <a:p>
            <a:pPr marL="457200" lvl="0" indent="-298450" rtl="0">
              <a:lnSpc>
                <a:spcPct val="100000"/>
              </a:lnSpc>
              <a:spcBef>
                <a:spcPts val="0"/>
              </a:spcBef>
              <a:spcAft>
                <a:spcPts val="0"/>
              </a:spcAft>
              <a:buClr>
                <a:schemeClr val="dk1"/>
              </a:buClr>
              <a:buSzPct val="100000"/>
            </a:pPr>
            <a:r>
              <a:rPr lang="en" sz="1100" dirty="0">
                <a:solidFill>
                  <a:schemeClr val="dk1"/>
                </a:solidFill>
              </a:rPr>
              <a:t>If I make broad categories, I don’t have to think too much about it</a:t>
            </a:r>
          </a:p>
          <a:p>
            <a:pPr marL="457200" lvl="0" indent="-298450" rtl="0">
              <a:lnSpc>
                <a:spcPct val="100000"/>
              </a:lnSpc>
              <a:spcBef>
                <a:spcPts val="0"/>
              </a:spcBef>
              <a:spcAft>
                <a:spcPts val="0"/>
              </a:spcAft>
              <a:buClr>
                <a:schemeClr val="dk1"/>
              </a:buClr>
              <a:buSzPct val="100000"/>
            </a:pPr>
            <a:r>
              <a:rPr lang="en" sz="1100" dirty="0">
                <a:solidFill>
                  <a:schemeClr val="dk1"/>
                </a:solidFill>
              </a:rPr>
              <a:t>I want to put things in multiple categories, this is so stressful</a:t>
            </a:r>
          </a:p>
          <a:p>
            <a:pPr marL="457200" lvl="0" indent="-298450" rtl="0">
              <a:lnSpc>
                <a:spcPct val="100000"/>
              </a:lnSpc>
              <a:spcBef>
                <a:spcPts val="0"/>
              </a:spcBef>
              <a:spcAft>
                <a:spcPts val="0"/>
              </a:spcAft>
              <a:buClr>
                <a:schemeClr val="dk1"/>
              </a:buClr>
              <a:buSzPct val="100000"/>
            </a:pPr>
            <a:r>
              <a:rPr lang="en" sz="1100" dirty="0">
                <a:solidFill>
                  <a:schemeClr val="dk1"/>
                </a:solidFill>
              </a:rPr>
              <a:t>Equipment is so vague - what is it? It means nothing to me. What do you do even do with that - technology?</a:t>
            </a:r>
          </a:p>
          <a:p>
            <a:pPr marL="457200" lvl="0" indent="-298450" rtl="0">
              <a:lnSpc>
                <a:spcPct val="100000"/>
              </a:lnSpc>
              <a:spcBef>
                <a:spcPts val="0"/>
              </a:spcBef>
              <a:spcAft>
                <a:spcPts val="0"/>
              </a:spcAft>
              <a:buClr>
                <a:schemeClr val="dk1"/>
              </a:buClr>
              <a:buSzPct val="100000"/>
            </a:pPr>
            <a:r>
              <a:rPr lang="en" sz="1100" dirty="0">
                <a:solidFill>
                  <a:schemeClr val="dk1"/>
                </a:solidFill>
              </a:rPr>
              <a:t>I am not sure about these cards I have left, maybe entertainment, although the rest are all school related, so maybe I’ll go with things students use on class.</a:t>
            </a:r>
          </a:p>
          <a:p>
            <a:pPr lvl="0" rtl="0">
              <a:lnSpc>
                <a:spcPct val="100000"/>
              </a:lnSpc>
              <a:spcBef>
                <a:spcPts val="0"/>
              </a:spcBef>
              <a:buNone/>
            </a:pPr>
            <a:endParaRPr dirty="0"/>
          </a:p>
        </p:txBody>
      </p:sp>
      <p:sp>
        <p:nvSpPr>
          <p:cNvPr id="634" name="Shape 634"/>
          <p:cNvSpPr txBox="1">
            <a:spLocks noGrp="1"/>
          </p:cNvSpPr>
          <p:nvPr>
            <p:ph type="body" idx="2"/>
          </p:nvPr>
        </p:nvSpPr>
        <p:spPr>
          <a:xfrm>
            <a:off x="4832400" y="1152475"/>
            <a:ext cx="3999900" cy="3416400"/>
          </a:xfrm>
          <a:prstGeom prst="rect">
            <a:avLst/>
          </a:prstGeom>
        </p:spPr>
        <p:txBody>
          <a:bodyPr lIns="91425" tIns="91425" rIns="91425" bIns="91425" anchor="t" anchorCtr="0">
            <a:noAutofit/>
          </a:bodyPr>
          <a:lstStyle/>
          <a:p>
            <a:pPr marL="457200" lvl="0" indent="-298450" rtl="0">
              <a:lnSpc>
                <a:spcPct val="100000"/>
              </a:lnSpc>
              <a:spcBef>
                <a:spcPts val="0"/>
              </a:spcBef>
              <a:buClr>
                <a:schemeClr val="dk1"/>
              </a:buClr>
              <a:buSzPct val="100000"/>
            </a:pPr>
            <a:r>
              <a:rPr lang="en" sz="1100">
                <a:solidFill>
                  <a:schemeClr val="dk1"/>
                </a:solidFill>
              </a:rPr>
              <a:t>Critical:</a:t>
            </a:r>
          </a:p>
          <a:p>
            <a:pPr marL="914400" lvl="1" indent="-298450" rtl="0">
              <a:spcBef>
                <a:spcPts val="0"/>
              </a:spcBef>
              <a:spcAft>
                <a:spcPts val="0"/>
              </a:spcAft>
              <a:buClr>
                <a:schemeClr val="dk1"/>
              </a:buClr>
              <a:buSzPct val="100000"/>
            </a:pPr>
            <a:r>
              <a:rPr lang="en" sz="1100">
                <a:solidFill>
                  <a:schemeClr val="dk1"/>
                </a:solidFill>
              </a:rPr>
              <a:t>Relevant to International Students</a:t>
            </a:r>
          </a:p>
          <a:p>
            <a:pPr marL="914400" lvl="1" indent="-298450" rtl="0">
              <a:spcBef>
                <a:spcPts val="0"/>
              </a:spcBef>
              <a:spcAft>
                <a:spcPts val="0"/>
              </a:spcAft>
              <a:buClr>
                <a:schemeClr val="dk1"/>
              </a:buClr>
              <a:buSzPct val="100000"/>
            </a:pPr>
            <a:r>
              <a:rPr lang="en" sz="1100">
                <a:solidFill>
                  <a:schemeClr val="dk1"/>
                </a:solidFill>
              </a:rPr>
              <a:t>Relevant to Applying Students</a:t>
            </a:r>
          </a:p>
          <a:p>
            <a:pPr marL="457200" lvl="0" indent="-298450" rtl="0">
              <a:spcBef>
                <a:spcPts val="0"/>
              </a:spcBef>
              <a:spcAft>
                <a:spcPts val="0"/>
              </a:spcAft>
              <a:buClr>
                <a:schemeClr val="dk1"/>
              </a:buClr>
              <a:buSzPct val="100000"/>
            </a:pPr>
            <a:r>
              <a:rPr lang="en" sz="1100">
                <a:solidFill>
                  <a:schemeClr val="dk1"/>
                </a:solidFill>
              </a:rPr>
              <a:t>Important:</a:t>
            </a:r>
          </a:p>
          <a:p>
            <a:pPr marL="914400" lvl="1" indent="-298450" rtl="0">
              <a:spcBef>
                <a:spcPts val="0"/>
              </a:spcBef>
              <a:spcAft>
                <a:spcPts val="0"/>
              </a:spcAft>
              <a:buClr>
                <a:schemeClr val="dk1"/>
              </a:buClr>
              <a:buSzPct val="100000"/>
            </a:pPr>
            <a:r>
              <a:rPr lang="en" sz="1100">
                <a:solidFill>
                  <a:schemeClr val="dk1"/>
                </a:solidFill>
              </a:rPr>
              <a:t>Programs and Curriculum</a:t>
            </a:r>
          </a:p>
          <a:p>
            <a:pPr marL="914400" lvl="1" indent="-298450" rtl="0">
              <a:spcBef>
                <a:spcPts val="0"/>
              </a:spcBef>
              <a:spcAft>
                <a:spcPts val="0"/>
              </a:spcAft>
              <a:buClr>
                <a:schemeClr val="dk1"/>
              </a:buClr>
              <a:buSzPct val="100000"/>
            </a:pPr>
            <a:r>
              <a:rPr lang="en" sz="1100">
                <a:solidFill>
                  <a:schemeClr val="dk1"/>
                </a:solidFill>
              </a:rPr>
              <a:t>Website Resources</a:t>
            </a:r>
          </a:p>
          <a:p>
            <a:pPr marL="914400" lvl="1" indent="-298450" rtl="0">
              <a:spcBef>
                <a:spcPts val="0"/>
              </a:spcBef>
              <a:spcAft>
                <a:spcPts val="0"/>
              </a:spcAft>
              <a:buClr>
                <a:schemeClr val="dk1"/>
              </a:buClr>
              <a:buSzPct val="100000"/>
            </a:pPr>
            <a:r>
              <a:rPr lang="en" sz="1100">
                <a:solidFill>
                  <a:schemeClr val="dk1"/>
                </a:solidFill>
              </a:rPr>
              <a:t>Career Resources</a:t>
            </a:r>
          </a:p>
          <a:p>
            <a:pPr marL="457200" lvl="0" indent="-298450" rtl="0">
              <a:spcBef>
                <a:spcPts val="0"/>
              </a:spcBef>
              <a:spcAft>
                <a:spcPts val="0"/>
              </a:spcAft>
              <a:buClr>
                <a:schemeClr val="dk1"/>
              </a:buClr>
              <a:buSzPct val="100000"/>
            </a:pPr>
            <a:r>
              <a:rPr lang="en" sz="1100">
                <a:solidFill>
                  <a:schemeClr val="dk1"/>
                </a:solidFill>
              </a:rPr>
              <a:t>Unimportant:</a:t>
            </a:r>
          </a:p>
          <a:p>
            <a:pPr marL="914400" lvl="1" indent="-298450" rtl="0">
              <a:spcBef>
                <a:spcPts val="0"/>
              </a:spcBef>
              <a:spcAft>
                <a:spcPts val="0"/>
              </a:spcAft>
              <a:buClr>
                <a:schemeClr val="dk1"/>
              </a:buClr>
              <a:buSzPct val="100000"/>
            </a:pPr>
            <a:r>
              <a:rPr lang="en" sz="1100">
                <a:solidFill>
                  <a:schemeClr val="dk1"/>
                </a:solidFill>
              </a:rPr>
              <a:t>Locations on Campus</a:t>
            </a:r>
          </a:p>
          <a:p>
            <a:pPr marL="914400" lvl="1" indent="-298450" rtl="0">
              <a:spcBef>
                <a:spcPts val="0"/>
              </a:spcBef>
              <a:spcAft>
                <a:spcPts val="0"/>
              </a:spcAft>
              <a:buClr>
                <a:schemeClr val="dk1"/>
              </a:buClr>
              <a:buSzPct val="100000"/>
            </a:pPr>
            <a:r>
              <a:rPr lang="en" sz="1100">
                <a:solidFill>
                  <a:schemeClr val="dk1"/>
                </a:solidFill>
              </a:rPr>
              <a:t>Unknown</a:t>
            </a:r>
          </a:p>
          <a:p>
            <a:pPr marL="914400" lvl="1" indent="-298450" rtl="0">
              <a:spcBef>
                <a:spcPts val="0"/>
              </a:spcBef>
              <a:spcAft>
                <a:spcPts val="0"/>
              </a:spcAft>
              <a:buClr>
                <a:schemeClr val="dk1"/>
              </a:buClr>
              <a:buSzPct val="100000"/>
            </a:pPr>
            <a:r>
              <a:rPr lang="en" sz="1100">
                <a:solidFill>
                  <a:schemeClr val="dk1"/>
                </a:solidFill>
              </a:rPr>
              <a:t>Things Students Use in Class</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Shape 109"/>
          <p:cNvSpPr txBox="1">
            <a:spLocks noGrp="1"/>
          </p:cNvSpPr>
          <p:nvPr>
            <p:ph type="title"/>
          </p:nvPr>
        </p:nvSpPr>
        <p:spPr>
          <a:xfrm>
            <a:off x="311700" y="445025"/>
            <a:ext cx="8520600" cy="572700"/>
          </a:xfrm>
          <a:prstGeom prst="rect">
            <a:avLst/>
          </a:prstGeom>
        </p:spPr>
        <p:txBody>
          <a:bodyPr lIns="91425" tIns="91425" rIns="91425" bIns="91425" anchor="t" anchorCtr="0">
            <a:noAutofit/>
          </a:bodyPr>
          <a:lstStyle/>
          <a:p>
            <a:pPr lvl="0" rtl="0">
              <a:spcBef>
                <a:spcPts val="0"/>
              </a:spcBef>
              <a:buNone/>
            </a:pPr>
            <a:r>
              <a:rPr lang="en"/>
              <a:t>Methods - Participants</a:t>
            </a:r>
          </a:p>
        </p:txBody>
      </p:sp>
      <p:pic>
        <p:nvPicPr>
          <p:cNvPr id="110" name="Shape 110"/>
          <p:cNvPicPr preferRelativeResize="0"/>
          <p:nvPr/>
        </p:nvPicPr>
        <p:blipFill>
          <a:blip r:embed="rId3">
            <a:alphaModFix/>
          </a:blip>
          <a:stretch>
            <a:fillRect/>
          </a:stretch>
        </p:blipFill>
        <p:spPr>
          <a:xfrm>
            <a:off x="311700" y="2957800"/>
            <a:ext cx="4063473" cy="1923624"/>
          </a:xfrm>
          <a:prstGeom prst="rect">
            <a:avLst/>
          </a:prstGeom>
          <a:noFill/>
          <a:ln>
            <a:noFill/>
          </a:ln>
        </p:spPr>
      </p:pic>
      <p:pic>
        <p:nvPicPr>
          <p:cNvPr id="111" name="Shape 111"/>
          <p:cNvPicPr preferRelativeResize="0"/>
          <p:nvPr/>
        </p:nvPicPr>
        <p:blipFill>
          <a:blip r:embed="rId4">
            <a:alphaModFix/>
          </a:blip>
          <a:stretch>
            <a:fillRect/>
          </a:stretch>
        </p:blipFill>
        <p:spPr>
          <a:xfrm>
            <a:off x="311700" y="1017725"/>
            <a:ext cx="3764591" cy="1923625"/>
          </a:xfrm>
          <a:prstGeom prst="rect">
            <a:avLst/>
          </a:prstGeom>
          <a:noFill/>
          <a:ln>
            <a:noFill/>
          </a:ln>
        </p:spPr>
      </p:pic>
      <p:sp>
        <p:nvSpPr>
          <p:cNvPr id="112" name="Shape 112"/>
          <p:cNvSpPr txBox="1"/>
          <p:nvPr/>
        </p:nvSpPr>
        <p:spPr>
          <a:xfrm>
            <a:off x="5401175" y="991025"/>
            <a:ext cx="2814599" cy="3894900"/>
          </a:xfrm>
          <a:prstGeom prst="rect">
            <a:avLst/>
          </a:prstGeom>
          <a:noFill/>
          <a:ln>
            <a:noFill/>
          </a:ln>
        </p:spPr>
        <p:txBody>
          <a:bodyPr lIns="91425" tIns="91425" rIns="91425" bIns="91425" anchor="t" anchorCtr="0">
            <a:noAutofit/>
          </a:bodyPr>
          <a:lstStyle/>
          <a:p>
            <a:pPr lvl="0" rtl="0">
              <a:lnSpc>
                <a:spcPct val="115000"/>
              </a:lnSpc>
              <a:spcBef>
                <a:spcPts val="0"/>
              </a:spcBef>
              <a:buNone/>
            </a:pPr>
            <a:r>
              <a:rPr lang="en"/>
              <a:t>Currently a student:</a:t>
            </a:r>
          </a:p>
          <a:p>
            <a:pPr marL="457200" lvl="0" indent="-228600" rtl="0">
              <a:lnSpc>
                <a:spcPct val="115000"/>
              </a:lnSpc>
              <a:spcBef>
                <a:spcPts val="0"/>
              </a:spcBef>
              <a:buChar char="●"/>
            </a:pPr>
            <a:r>
              <a:rPr lang="en"/>
              <a:t>Yes: 7 participants </a:t>
            </a:r>
          </a:p>
          <a:p>
            <a:pPr marL="457200" lvl="0" indent="-228600" rtl="0">
              <a:lnSpc>
                <a:spcPct val="115000"/>
              </a:lnSpc>
              <a:spcBef>
                <a:spcPts val="0"/>
              </a:spcBef>
              <a:buChar char="●"/>
            </a:pPr>
            <a:r>
              <a:rPr lang="en"/>
              <a:t>No: 9 participants </a:t>
            </a:r>
          </a:p>
          <a:p>
            <a:pPr lvl="0" rtl="0">
              <a:lnSpc>
                <a:spcPct val="115000"/>
              </a:lnSpc>
              <a:spcBef>
                <a:spcPts val="0"/>
              </a:spcBef>
              <a:buNone/>
            </a:pPr>
            <a:endParaRPr>
              <a:solidFill>
                <a:schemeClr val="dk1"/>
              </a:solidFill>
            </a:endParaRPr>
          </a:p>
          <a:p>
            <a:pPr lvl="0" rtl="0">
              <a:lnSpc>
                <a:spcPct val="115000"/>
              </a:lnSpc>
              <a:spcBef>
                <a:spcPts val="0"/>
              </a:spcBef>
              <a:buNone/>
            </a:pPr>
            <a:endParaRPr>
              <a:solidFill>
                <a:schemeClr val="dk1"/>
              </a:solidFill>
            </a:endParaRPr>
          </a:p>
          <a:p>
            <a:pPr lvl="0" rtl="0">
              <a:lnSpc>
                <a:spcPct val="115000"/>
              </a:lnSpc>
              <a:spcBef>
                <a:spcPts val="0"/>
              </a:spcBef>
              <a:buNone/>
            </a:pPr>
            <a:endParaRPr>
              <a:solidFill>
                <a:schemeClr val="dk1"/>
              </a:solidFill>
            </a:endParaRPr>
          </a:p>
          <a:p>
            <a:pPr lvl="0" rtl="0">
              <a:lnSpc>
                <a:spcPct val="115000"/>
              </a:lnSpc>
              <a:spcBef>
                <a:spcPts val="0"/>
              </a:spcBef>
              <a:buNone/>
            </a:pPr>
            <a:endParaRPr>
              <a:solidFill>
                <a:schemeClr val="dk1"/>
              </a:solidFill>
            </a:endParaRPr>
          </a:p>
          <a:p>
            <a:pPr lvl="0" rtl="0">
              <a:lnSpc>
                <a:spcPct val="115000"/>
              </a:lnSpc>
              <a:spcBef>
                <a:spcPts val="0"/>
              </a:spcBef>
              <a:buNone/>
            </a:pPr>
            <a:r>
              <a:rPr lang="en">
                <a:solidFill>
                  <a:schemeClr val="dk1"/>
                </a:solidFill>
              </a:rPr>
              <a:t>Looking for a Master’s Program:</a:t>
            </a:r>
          </a:p>
          <a:p>
            <a:pPr marL="457200" lvl="0" indent="-228600" rtl="0">
              <a:lnSpc>
                <a:spcPct val="115000"/>
              </a:lnSpc>
              <a:spcBef>
                <a:spcPts val="0"/>
              </a:spcBef>
              <a:buClr>
                <a:schemeClr val="dk1"/>
              </a:buClr>
              <a:buChar char="●"/>
            </a:pPr>
            <a:r>
              <a:rPr lang="en">
                <a:solidFill>
                  <a:schemeClr val="dk1"/>
                </a:solidFill>
              </a:rPr>
              <a:t>Yes: 3 participants </a:t>
            </a:r>
          </a:p>
          <a:p>
            <a:pPr marL="457200" lvl="0" indent="-228600" rtl="0">
              <a:lnSpc>
                <a:spcPct val="115000"/>
              </a:lnSpc>
              <a:spcBef>
                <a:spcPts val="0"/>
              </a:spcBef>
              <a:buClr>
                <a:schemeClr val="dk1"/>
              </a:buClr>
              <a:buChar char="●"/>
            </a:pPr>
            <a:r>
              <a:rPr lang="en">
                <a:solidFill>
                  <a:schemeClr val="dk1"/>
                </a:solidFill>
              </a:rPr>
              <a:t>No: 13 participants </a:t>
            </a:r>
          </a:p>
        </p:txBody>
      </p:sp>
    </p:spTree>
  </p:cSld>
  <p:clrMapOvr>
    <a:masterClrMapping/>
  </p:clrMapOvr>
</p:sld>
</file>

<file path=ppt/theme/theme1.xml><?xml version="1.0" encoding="utf-8"?>
<a:theme xmlns:a="http://schemas.openxmlformats.org/drawingml/2006/main" name="simple-light-2">
  <a:themeElements>
    <a:clrScheme name="Green Yellow">
      <a:dk1>
        <a:sysClr val="windowText" lastClr="000000"/>
      </a:dk1>
      <a:lt1>
        <a:sysClr val="window" lastClr="FFFFFF"/>
      </a:lt1>
      <a:dk2>
        <a:srgbClr val="455F51"/>
      </a:dk2>
      <a:lt2>
        <a:srgbClr val="E2DFCC"/>
      </a:lt2>
      <a:accent1>
        <a:srgbClr val="99CB38"/>
      </a:accent1>
      <a:accent2>
        <a:srgbClr val="63A537"/>
      </a:accent2>
      <a:accent3>
        <a:srgbClr val="37A76F"/>
      </a:accent3>
      <a:accent4>
        <a:srgbClr val="44C1A3"/>
      </a:accent4>
      <a:accent5>
        <a:srgbClr val="4EB3CF"/>
      </a:accent5>
      <a:accent6>
        <a:srgbClr val="51C3F9"/>
      </a:accent6>
      <a:hlink>
        <a:srgbClr val="EE7B08"/>
      </a:hlink>
      <a:folHlink>
        <a:srgbClr val="977B2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Theme1</Template>
  <TotalTime>194</TotalTime>
  <Words>5003</Words>
  <Application>Microsoft Macintosh PowerPoint</Application>
  <PresentationFormat>On-screen Show (16:9)</PresentationFormat>
  <Paragraphs>1074</Paragraphs>
  <Slides>88</Slides>
  <Notes>84</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88</vt:i4>
      </vt:variant>
    </vt:vector>
  </HeadingPairs>
  <TitlesOfParts>
    <vt:vector size="91" baseType="lpstr">
      <vt:lpstr>Times New Roman</vt:lpstr>
      <vt:lpstr>Arial</vt:lpstr>
      <vt:lpstr>simple-light-2</vt:lpstr>
      <vt:lpstr>Card Sorting February 15, 2016</vt:lpstr>
      <vt:lpstr>Introduction</vt:lpstr>
      <vt:lpstr>Methods - Equipment</vt:lpstr>
      <vt:lpstr>Methods - Procedure</vt:lpstr>
      <vt:lpstr>Methods - Procedure</vt:lpstr>
      <vt:lpstr>Methods - Item List</vt:lpstr>
      <vt:lpstr>Methods - Participants</vt:lpstr>
      <vt:lpstr>Methods - Participants</vt:lpstr>
      <vt:lpstr>Methods - Participants</vt:lpstr>
      <vt:lpstr>Methods - Participants</vt:lpstr>
      <vt:lpstr>Data &amp; Analysis - Category Items and Labels by Participant</vt:lpstr>
      <vt:lpstr>Data &amp; Analysis - Prioritized categories Hierarchy: women + 40 </vt:lpstr>
      <vt:lpstr>Data &amp; Analysis - Prioritized categories Hierarchy: women + 40 </vt:lpstr>
      <vt:lpstr>Data &amp; Analysis - Prioritized categories Hierarchy: men + 40 </vt:lpstr>
      <vt:lpstr>Data &amp; Analysis - Prioritized categories Hierarchy: men + 40 </vt:lpstr>
      <vt:lpstr>Data &amp; Analysis - Prioritized categories Hierarchy: female - 40 </vt:lpstr>
      <vt:lpstr>Data &amp; Analysis - Prioritized categories Hierarchy: female - 40 </vt:lpstr>
      <vt:lpstr>Data &amp; Analysis - Prioritized categories Hierarchy: men - 40 </vt:lpstr>
      <vt:lpstr>Data &amp; Analysis - Prioritized categories Hierarchy: men - 40 </vt:lpstr>
      <vt:lpstr>Data Analysis - Distance Matrices by Participants </vt:lpstr>
      <vt:lpstr>Data Analysis - Distance Matrices Across Participants </vt:lpstr>
      <vt:lpstr>Data Analysis - Cluster Tree</vt:lpstr>
      <vt:lpstr>Data Analysis - Participant Card Sorting Data</vt:lpstr>
      <vt:lpstr>Data Analysis - Findings</vt:lpstr>
      <vt:lpstr>Data Analysis - Findings</vt:lpstr>
      <vt:lpstr>Data Analysis - Findings</vt:lpstr>
      <vt:lpstr>Data Analysis - Findings</vt:lpstr>
      <vt:lpstr>Data Analysis - Findings</vt:lpstr>
      <vt:lpstr>Recommendations</vt:lpstr>
      <vt:lpstr>Recommendations</vt:lpstr>
      <vt:lpstr>PowerPoint Presentation</vt:lpstr>
      <vt:lpstr>Appendix</vt:lpstr>
      <vt:lpstr>Content</vt:lpstr>
      <vt:lpstr>Appendix – Demographic Survey * Required</vt:lpstr>
      <vt:lpstr>Appendix - Procedure</vt:lpstr>
      <vt:lpstr>Appendix - Cluster Trees</vt:lpstr>
      <vt:lpstr>Appendix - Cluster Trees cont.</vt:lpstr>
      <vt:lpstr>Appendix – Session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Appendix – Distance Matrices by Participant</vt:lpstr>
      <vt:lpstr>Appendix - Distance Matrices by Partipant</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Distance Matrices by Participants </vt:lpstr>
      <vt:lpstr>Appendix - Notes</vt:lpstr>
      <vt:lpstr>Appendix - Notes</vt:lpstr>
      <vt:lpstr>Appendix - Notes</vt:lpstr>
      <vt:lpstr>Appendix - Notes</vt:lpstr>
      <vt:lpstr>Appendix - Notes</vt:lpstr>
      <vt:lpstr>Appendix - Notes</vt:lpstr>
      <vt:lpstr>Appendix - Notes</vt:lpstr>
      <vt:lpstr>Appendix - Notes</vt:lpstr>
      <vt:lpstr>Appendix - Notes</vt:lpstr>
      <vt:lpstr>Appendix - Notes</vt:lpstr>
      <vt:lpstr>Appendix - Notes</vt:lpstr>
      <vt:lpstr>Appendix - Notes</vt:lpstr>
      <vt:lpstr>Appendix - Notes</vt:lpstr>
      <vt:lpstr>Appendix - Notes</vt:lpstr>
      <vt:lpstr>Appendix - Notes</vt:lpstr>
      <vt:lpstr>Appendix - Notes</vt:lpstr>
      <vt:lpstr>Appendix - Notes</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Card Sorting Exercise Non-Directive and Hastily  CIM 622 February 15, 2016</dc:title>
  <cp:lastModifiedBy>Whitaker, Louise R</cp:lastModifiedBy>
  <cp:revision>13</cp:revision>
  <dcterms:modified xsi:type="dcterms:W3CDTF">2017-02-05T01:00:47Z</dcterms:modified>
</cp:coreProperties>
</file>